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7"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6A6"/>
    <a:srgbClr val="92E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7037" autoAdjust="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CC73-9FF9-45D2-9ECA-1FE333C712FC}"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1AD9E-3214-4234-AC2C-DB40654781B6}" type="slidenum">
              <a:rPr lang="en-GB" smtClean="0"/>
              <a:t>‹#›</a:t>
            </a:fld>
            <a:endParaRPr lang="en-GB"/>
          </a:p>
        </p:txBody>
      </p:sp>
    </p:spTree>
    <p:extLst>
      <p:ext uri="{BB962C8B-B14F-4D97-AF65-F5344CB8AC3E}">
        <p14:creationId xmlns:p14="http://schemas.microsoft.com/office/powerpoint/2010/main" val="41233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51AD9E-3214-4234-AC2C-DB40654781B6}" type="slidenum">
              <a:rPr lang="en-GB" smtClean="0"/>
              <a:t>18</a:t>
            </a:fld>
            <a:endParaRPr lang="en-GB"/>
          </a:p>
        </p:txBody>
      </p:sp>
    </p:spTree>
    <p:extLst>
      <p:ext uri="{BB962C8B-B14F-4D97-AF65-F5344CB8AC3E}">
        <p14:creationId xmlns:p14="http://schemas.microsoft.com/office/powerpoint/2010/main" val="327096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F6F397-B1ED-4AF4-A257-B6107F66A89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54224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6F397-B1ED-4AF4-A257-B6107F66A89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63604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6F397-B1ED-4AF4-A257-B6107F66A89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19581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6F397-B1ED-4AF4-A257-B6107F66A89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64798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F397-B1ED-4AF4-A257-B6107F66A89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173407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F6F397-B1ED-4AF4-A257-B6107F66A89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147467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F6F397-B1ED-4AF4-A257-B6107F66A899}"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12971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F6F397-B1ED-4AF4-A257-B6107F66A899}"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60029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F397-B1ED-4AF4-A257-B6107F66A899}"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266594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F6F397-B1ED-4AF4-A257-B6107F66A89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123984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F6F397-B1ED-4AF4-A257-B6107F66A89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803-6AC1-4C77-8B85-1A3C6C1F99EC}" type="slidenum">
              <a:rPr lang="en-GB" smtClean="0"/>
              <a:t>‹#›</a:t>
            </a:fld>
            <a:endParaRPr lang="en-GB"/>
          </a:p>
        </p:txBody>
      </p:sp>
    </p:spTree>
    <p:extLst>
      <p:ext uri="{BB962C8B-B14F-4D97-AF65-F5344CB8AC3E}">
        <p14:creationId xmlns:p14="http://schemas.microsoft.com/office/powerpoint/2010/main" val="394596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F6F397-B1ED-4AF4-A257-B6107F66A899}" type="datetimeFigureOut">
              <a:rPr lang="en-GB" smtClean="0"/>
              <a:t>07/10/2024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32E803-6AC1-4C77-8B85-1A3C6C1F99EC}" type="slidenum">
              <a:rPr lang="en-GB" smtClean="0"/>
              <a:t>‹#›</a:t>
            </a:fld>
            <a:endParaRPr lang="en-GB"/>
          </a:p>
        </p:txBody>
      </p:sp>
    </p:spTree>
    <p:extLst>
      <p:ext uri="{BB962C8B-B14F-4D97-AF65-F5344CB8AC3E}">
        <p14:creationId xmlns:p14="http://schemas.microsoft.com/office/powerpoint/2010/main" val="418807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EE350-A36C-3D87-CCCB-9FD371F68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1950" y="595789"/>
            <a:ext cx="3848100" cy="3834130"/>
          </a:xfrm>
          <a:prstGeom prst="rect">
            <a:avLst/>
          </a:prstGeom>
        </p:spPr>
      </p:pic>
      <p:sp>
        <p:nvSpPr>
          <p:cNvPr id="6" name="TextBox 5">
            <a:extLst>
              <a:ext uri="{FF2B5EF4-FFF2-40B4-BE49-F238E27FC236}">
                <a16:creationId xmlns:a16="http://schemas.microsoft.com/office/drawing/2014/main" id="{7B4A6F1A-7A78-642D-3832-EBE75A38BC11}"/>
              </a:ext>
            </a:extLst>
          </p:cNvPr>
          <p:cNvSpPr txBox="1"/>
          <p:nvPr/>
        </p:nvSpPr>
        <p:spPr>
          <a:xfrm>
            <a:off x="3048000" y="5500010"/>
            <a:ext cx="6096000" cy="407035"/>
          </a:xfrm>
          <a:prstGeom prst="rect">
            <a:avLst/>
          </a:prstGeom>
          <a:noFill/>
        </p:spPr>
        <p:txBody>
          <a:bodyPr wrap="square">
            <a:spAutoFit/>
          </a:bodyPr>
          <a:lstStyle/>
          <a:p>
            <a:pPr algn="ct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Report for the year 1 April 2023 – 31 March 2024</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691B66B-3412-4E40-E72C-6504C77622EA}"/>
              </a:ext>
            </a:extLst>
          </p:cNvPr>
          <p:cNvSpPr txBox="1"/>
          <p:nvPr/>
        </p:nvSpPr>
        <p:spPr>
          <a:xfrm>
            <a:off x="3048000" y="4657245"/>
            <a:ext cx="6096000" cy="720775"/>
          </a:xfrm>
          <a:prstGeom prst="rect">
            <a:avLst/>
          </a:prstGeom>
          <a:noFill/>
        </p:spPr>
        <p:txBody>
          <a:bodyPr wrap="square">
            <a:spAutoFit/>
          </a:bodyPr>
          <a:lstStyle/>
          <a:p>
            <a:pPr algn="just">
              <a:lnSpc>
                <a:spcPct val="107000"/>
              </a:lnSpc>
              <a:spcAft>
                <a:spcPts val="800"/>
              </a:spcAft>
            </a:pPr>
            <a:r>
              <a:rPr lang="en-GB" sz="900" b="1" dirty="0">
                <a:effectLst/>
                <a:latin typeface="Calibri" panose="020F050202020403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Roadside Futures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519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447A9-38D4-1684-C211-A206BFF22FC3}"/>
              </a:ext>
            </a:extLst>
          </p:cNvPr>
          <p:cNvSpPr txBox="1"/>
          <p:nvPr/>
        </p:nvSpPr>
        <p:spPr>
          <a:xfrm>
            <a:off x="838200" y="1056459"/>
            <a:ext cx="10515600" cy="4745082"/>
          </a:xfrm>
          <a:prstGeom prst="rect">
            <a:avLst/>
          </a:prstGeom>
          <a:noFill/>
        </p:spPr>
        <p:txBody>
          <a:bodyPr wrap="square" rtlCol="0">
            <a:spAutoFit/>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Arial" panose="020B0604020202020204" pitchFamily="34" charset="0"/>
              </a:rPr>
              <a:t>Core </a:t>
            </a:r>
            <a:r>
              <a:rPr lang="en-GB" sz="2400" dirty="0">
                <a:effectLst/>
                <a:latin typeface="Calibri" panose="020F0502020204030204" pitchFamily="34" charset="0"/>
                <a:ea typeface="Calibri" panose="020F0502020204030204" pitchFamily="34" charset="0"/>
                <a:cs typeface="Arial" panose="020B0604020202020204" pitchFamily="34" charset="0"/>
              </a:rPr>
              <a:t>Spokes </a:t>
            </a:r>
          </a:p>
          <a:p>
            <a:pPr algn="ctr">
              <a:lnSpc>
                <a:spcPct val="107000"/>
              </a:lnSpc>
              <a:spcAft>
                <a:spcPts val="800"/>
              </a:spcAft>
            </a:pP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structure of the Core Spokes experienced significant change this year with both the Programme Management and Governance and Policy Spokes moving on from their roles.  The MfC Board takes this opportunity to thank both </a:t>
            </a:r>
            <a:r>
              <a:rPr lang="en-GB" sz="1800" b="1" dirty="0" err="1">
                <a:effectLst/>
                <a:latin typeface="Calibri" panose="020F0502020204030204" pitchFamily="34" charset="0"/>
                <a:ea typeface="Calibri" panose="020F0502020204030204" pitchFamily="34" charset="0"/>
                <a:cs typeface="Arial" panose="020B0604020202020204" pitchFamily="34" charset="0"/>
              </a:rPr>
              <a:t>LeedsGATE</a:t>
            </a:r>
            <a:r>
              <a:rPr lang="en-GB" sz="1800" dirty="0">
                <a:effectLst/>
                <a:latin typeface="Calibri" panose="020F0502020204030204" pitchFamily="34" charset="0"/>
                <a:ea typeface="Calibri" panose="020F0502020204030204" pitchFamily="34" charset="0"/>
                <a:cs typeface="Arial" panose="020B0604020202020204" pitchFamily="34" charset="0"/>
              </a:rPr>
              <a:t> and </a:t>
            </a:r>
            <a:r>
              <a:rPr lang="en-GB" sz="1800" b="1" dirty="0">
                <a:effectLst/>
                <a:latin typeface="Calibri" panose="020F0502020204030204" pitchFamily="34" charset="0"/>
                <a:ea typeface="Calibri" panose="020F0502020204030204" pitchFamily="34" charset="0"/>
                <a:cs typeface="Arial" panose="020B0604020202020204" pitchFamily="34" charset="0"/>
              </a:rPr>
              <a:t>Derbyshire Gypsy Liaison Group [DGLG] </a:t>
            </a:r>
            <a:r>
              <a:rPr lang="en-GB" sz="1800" dirty="0">
                <a:effectLst/>
                <a:latin typeface="Calibri" panose="020F0502020204030204" pitchFamily="34" charset="0"/>
                <a:ea typeface="Calibri" panose="020F0502020204030204" pitchFamily="34" charset="0"/>
                <a:cs typeface="Arial" panose="020B0604020202020204" pitchFamily="34" charset="0"/>
              </a:rPr>
              <a:t>for their contributions to the success of our work over the past four years.  </a:t>
            </a: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Programme Management </a:t>
            </a:r>
            <a:r>
              <a:rPr lang="en-GB" sz="1800" dirty="0">
                <a:effectLst/>
                <a:latin typeface="Calibri" panose="020F0502020204030204" pitchFamily="34" charset="0"/>
                <a:ea typeface="Calibri" panose="020F0502020204030204" pitchFamily="34" charset="0"/>
                <a:cs typeface="Arial" panose="020B0604020202020204" pitchFamily="34" charset="0"/>
              </a:rPr>
              <a:t>was handed over to the </a:t>
            </a:r>
            <a:r>
              <a:rPr lang="en-GB" sz="1800" b="1" dirty="0">
                <a:effectLst/>
                <a:latin typeface="Calibri" panose="020F0502020204030204" pitchFamily="34" charset="0"/>
                <a:ea typeface="Calibri" panose="020F0502020204030204" pitchFamily="34" charset="0"/>
                <a:cs typeface="Arial" panose="020B0604020202020204" pitchFamily="34" charset="0"/>
              </a:rPr>
              <a:t>Commissioning Spoke</a:t>
            </a:r>
            <a:r>
              <a:rPr lang="en-GB" sz="1800" dirty="0">
                <a:effectLst/>
                <a:latin typeface="Calibri" panose="020F0502020204030204" pitchFamily="34" charset="0"/>
                <a:ea typeface="Calibri" panose="020F0502020204030204" pitchFamily="34" charset="0"/>
                <a:cs typeface="Arial" panose="020B0604020202020204" pitchFamily="34" charset="0"/>
              </a:rPr>
              <a:t>, and </a:t>
            </a:r>
            <a:r>
              <a:rPr lang="en-GB" sz="1800" b="1" dirty="0">
                <a:effectLst/>
                <a:latin typeface="Calibri" panose="020F0502020204030204" pitchFamily="34" charset="0"/>
                <a:ea typeface="Calibri" panose="020F0502020204030204" pitchFamily="34" charset="0"/>
                <a:cs typeface="Arial" panose="020B0604020202020204" pitchFamily="34" charset="0"/>
              </a:rPr>
              <a:t>Governance</a:t>
            </a:r>
            <a:r>
              <a:rPr lang="en-GB" sz="1800" dirty="0">
                <a:effectLst/>
                <a:latin typeface="Calibri" panose="020F0502020204030204" pitchFamily="34" charset="0"/>
                <a:ea typeface="Calibri" panose="020F0502020204030204" pitchFamily="34" charset="0"/>
                <a:cs typeface="Arial" panose="020B0604020202020204" pitchFamily="34" charset="0"/>
              </a:rPr>
              <a:t> [support to the Board] to </a:t>
            </a:r>
            <a:r>
              <a:rPr lang="en-GB" sz="1800" b="1" dirty="0">
                <a:effectLst/>
                <a:latin typeface="Calibri" panose="020F0502020204030204" pitchFamily="34" charset="0"/>
                <a:ea typeface="Calibri" panose="020F0502020204030204" pitchFamily="34" charset="0"/>
                <a:cs typeface="Arial" panose="020B0604020202020204" pitchFamily="34" charset="0"/>
              </a:rPr>
              <a:t>York Travellers Trust </a:t>
            </a:r>
            <a:r>
              <a:rPr lang="en-GB" sz="1800" dirty="0">
                <a:effectLst/>
                <a:latin typeface="Calibri" panose="020F0502020204030204" pitchFamily="34" charset="0"/>
                <a:ea typeface="Calibri" panose="020F0502020204030204" pitchFamily="34" charset="0"/>
                <a:cs typeface="Arial" panose="020B0604020202020204" pitchFamily="34" charset="0"/>
              </a:rPr>
              <a:t>[YTT]. </a:t>
            </a:r>
            <a:r>
              <a:rPr lang="en-GB" sz="1800" b="1" dirty="0">
                <a:effectLst/>
                <a:latin typeface="Calibri" panose="020F0502020204030204" pitchFamily="34" charset="0"/>
                <a:ea typeface="Calibri" panose="020F0502020204030204" pitchFamily="34" charset="0"/>
                <a:cs typeface="Arial" panose="020B0604020202020204" pitchFamily="34" charset="0"/>
              </a:rPr>
              <a:t>Policy work </a:t>
            </a:r>
            <a:r>
              <a:rPr lang="en-GB" sz="1800" dirty="0">
                <a:effectLst/>
                <a:latin typeface="Calibri" panose="020F0502020204030204" pitchFamily="34" charset="0"/>
                <a:ea typeface="Calibri" panose="020F0502020204030204" pitchFamily="34" charset="0"/>
                <a:cs typeface="Arial" panose="020B0604020202020204" pitchFamily="34" charset="0"/>
              </a:rPr>
              <a:t>will be commissioned on an as-and-when basis.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remaining three Spokes continue to meet regularly to share information and updates and identify areas for joint working.  The planning and delivery of events, proposals for future commissions and the support to and ongoing evaluation of the </a:t>
            </a:r>
            <a:r>
              <a:rPr lang="en-GB" sz="1800" b="1" dirty="0">
                <a:effectLst/>
                <a:latin typeface="Calibri" panose="020F0502020204030204" pitchFamily="34" charset="0"/>
                <a:ea typeface="Calibri" panose="020F0502020204030204" pitchFamily="34" charset="0"/>
                <a:cs typeface="Arial" panose="020B0604020202020204" pitchFamily="34" charset="0"/>
              </a:rPr>
              <a:t>Professional Mentorship Programme </a:t>
            </a:r>
            <a:r>
              <a:rPr lang="en-GB" sz="1800" dirty="0">
                <a:effectLst/>
                <a:latin typeface="Calibri" panose="020F0502020204030204" pitchFamily="34" charset="0"/>
                <a:ea typeface="Calibri" panose="020F0502020204030204" pitchFamily="34" charset="0"/>
                <a:cs typeface="Arial" panose="020B0604020202020204" pitchFamily="34" charset="0"/>
              </a:rPr>
              <a:t>are good examples of this joint work.  </a:t>
            </a:r>
          </a:p>
          <a:p>
            <a:pPr algn="ctr">
              <a:lnSpc>
                <a:spcPct val="107000"/>
              </a:lnSpc>
              <a:spcAft>
                <a:spcPts val="800"/>
              </a:spcAft>
            </a:pPr>
            <a:endParaRPr lang="en-GB"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next 11 slides highlight the wide-ranging work undertaken this year by the three remaining Core Spokes.</a:t>
            </a:r>
          </a:p>
        </p:txBody>
      </p:sp>
      <p:pic>
        <p:nvPicPr>
          <p:cNvPr id="3" name="Picture 2">
            <a:extLst>
              <a:ext uri="{FF2B5EF4-FFF2-40B4-BE49-F238E27FC236}">
                <a16:creationId xmlns:a16="http://schemas.microsoft.com/office/drawing/2014/main" id="{8987AE1B-EFF1-E432-0EB3-73184B8A36C0}"/>
              </a:ext>
            </a:extLst>
          </p:cNvPr>
          <p:cNvPicPr>
            <a:picLocks noChangeAspect="1"/>
          </p:cNvPicPr>
          <p:nvPr/>
        </p:nvPicPr>
        <p:blipFill>
          <a:blip r:embed="rId2"/>
          <a:stretch>
            <a:fillRect/>
          </a:stretch>
        </p:blipFill>
        <p:spPr>
          <a:xfrm>
            <a:off x="0" y="0"/>
            <a:ext cx="841321" cy="841321"/>
          </a:xfrm>
          <a:prstGeom prst="rect">
            <a:avLst/>
          </a:prstGeom>
        </p:spPr>
      </p:pic>
      <p:pic>
        <p:nvPicPr>
          <p:cNvPr id="4" name="Picture 3">
            <a:extLst>
              <a:ext uri="{FF2B5EF4-FFF2-40B4-BE49-F238E27FC236}">
                <a16:creationId xmlns:a16="http://schemas.microsoft.com/office/drawing/2014/main" id="{B884E903-D5DA-18A2-F3F9-966A00D311EE}"/>
              </a:ext>
            </a:extLst>
          </p:cNvPr>
          <p:cNvPicPr>
            <a:picLocks noChangeAspect="1"/>
          </p:cNvPicPr>
          <p:nvPr/>
        </p:nvPicPr>
        <p:blipFill>
          <a:blip r:embed="rId2"/>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33648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9A2D2-DC73-B766-314E-663D12796387}"/>
              </a:ext>
            </a:extLst>
          </p:cNvPr>
          <p:cNvSpPr txBox="1"/>
          <p:nvPr/>
        </p:nvSpPr>
        <p:spPr>
          <a:xfrm>
            <a:off x="6302828" y="458977"/>
            <a:ext cx="4985657" cy="5765874"/>
          </a:xfrm>
          <a:prstGeom prst="rect">
            <a:avLst/>
          </a:prstGeom>
          <a:noFill/>
        </p:spPr>
        <p:txBody>
          <a:bodyPr wrap="square" rtlCol="0">
            <a:spAutoFit/>
          </a:bodyPr>
          <a:lstStyle/>
          <a:p>
            <a:pPr algn="ct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Communications </a:t>
            </a:r>
            <a:r>
              <a:rPr lang="en-GB" sz="2000" dirty="0">
                <a:effectLst/>
                <a:latin typeface="Calibri" panose="020F0502020204030204" pitchFamily="34" charset="0"/>
                <a:ea typeface="Calibri" panose="020F0502020204030204" pitchFamily="34" charset="0"/>
                <a:cs typeface="Calibri" panose="020F0502020204030204" pitchFamily="34" charset="0"/>
              </a:rPr>
              <a:t>Spoke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While there have been some knock-on effects from the change in structure, MfC’s Communications Spoke has continued to act as a two-way conduit for the Network and  Board. </a:t>
            </a: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u="sng" kern="100" dirty="0">
              <a:effectLst/>
              <a:latin typeface="Calibri" panose="020F0502020204030204" pitchFamily="34" charset="0"/>
              <a:ea typeface="Aptos" panose="020B0004020202020204" pitchFamily="34" charset="0"/>
              <a:cs typeface="Calibri" panose="020F0502020204030204" pitchFamily="34" charset="0"/>
            </a:endParaRPr>
          </a:p>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Calibri" panose="020F0502020204030204" pitchFamily="34" charset="0"/>
              </a:rPr>
              <a:t>Social </a:t>
            </a:r>
            <a:r>
              <a:rPr lang="en-GB" sz="1800" kern="100" dirty="0">
                <a:effectLst/>
                <a:latin typeface="Calibri" panose="020F0502020204030204" pitchFamily="34" charset="0"/>
                <a:ea typeface="Aptos" panose="020B0004020202020204" pitchFamily="34" charset="0"/>
                <a:cs typeface="Calibri" panose="020F0502020204030204" pitchFamily="34" charset="0"/>
              </a:rPr>
              <a:t>Media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Traditionally speaking, Facebook and Instagram have been seen as the most effective means of communicating with members of the Gypsy, Roma and Traveller communities in terms of social media. However, the year April 2023 to March 2024, has </a:t>
            </a:r>
            <a:r>
              <a:rPr lang="en-GB" kern="100" dirty="0">
                <a:latin typeface="Calibri" panose="020F0502020204030204" pitchFamily="34" charset="0"/>
                <a:ea typeface="Aptos" panose="020B0004020202020204" pitchFamily="34" charset="0"/>
                <a:cs typeface="Calibri" panose="020F0502020204030204" pitchFamily="34" charset="0"/>
              </a:rPr>
              <a:t>seen </a:t>
            </a:r>
            <a:r>
              <a:rPr lang="en-GB" sz="1800" kern="100" dirty="0">
                <a:effectLst/>
                <a:latin typeface="Calibri" panose="020F0502020204030204" pitchFamily="34" charset="0"/>
                <a:ea typeface="Aptos" panose="020B0004020202020204" pitchFamily="34" charset="0"/>
                <a:cs typeface="Calibri" panose="020F0502020204030204" pitchFamily="34" charset="0"/>
              </a:rPr>
              <a:t>a more nuanced picture, particularly with regards to growth in terms of followers and levels of engagement.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A newspaper on a wall&#10;&#10;Description automatically generated">
            <a:extLst>
              <a:ext uri="{FF2B5EF4-FFF2-40B4-BE49-F238E27FC236}">
                <a16:creationId xmlns:a16="http://schemas.microsoft.com/office/drawing/2014/main" id="{9B7EFEE5-3579-1656-E7DB-309D7B2ED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64629" cy="6858000"/>
          </a:xfrm>
          <a:prstGeom prst="rect">
            <a:avLst/>
          </a:prstGeom>
        </p:spPr>
      </p:pic>
      <p:pic>
        <p:nvPicPr>
          <p:cNvPr id="5" name="Picture 4">
            <a:extLst>
              <a:ext uri="{FF2B5EF4-FFF2-40B4-BE49-F238E27FC236}">
                <a16:creationId xmlns:a16="http://schemas.microsoft.com/office/drawing/2014/main" id="{9B2036FF-6E65-1278-9183-E1220EBDECD6}"/>
              </a:ext>
            </a:extLst>
          </p:cNvPr>
          <p:cNvPicPr>
            <a:picLocks noChangeAspect="1"/>
          </p:cNvPicPr>
          <p:nvPr/>
        </p:nvPicPr>
        <p:blipFill>
          <a:blip r:embed="rId3"/>
          <a:stretch>
            <a:fillRect/>
          </a:stretch>
        </p:blipFill>
        <p:spPr>
          <a:xfrm>
            <a:off x="-1" y="6016679"/>
            <a:ext cx="841321" cy="841321"/>
          </a:xfrm>
          <a:prstGeom prst="rect">
            <a:avLst/>
          </a:prstGeom>
        </p:spPr>
      </p:pic>
      <p:pic>
        <p:nvPicPr>
          <p:cNvPr id="6" name="Picture 5">
            <a:extLst>
              <a:ext uri="{FF2B5EF4-FFF2-40B4-BE49-F238E27FC236}">
                <a16:creationId xmlns:a16="http://schemas.microsoft.com/office/drawing/2014/main" id="{458C7B3A-03FB-C235-0DAB-B28A78275CC2}"/>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364263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D27AD-031C-2C3C-3937-63F19A272070}"/>
              </a:ext>
            </a:extLst>
          </p:cNvPr>
          <p:cNvSpPr txBox="1"/>
          <p:nvPr/>
        </p:nvSpPr>
        <p:spPr>
          <a:xfrm>
            <a:off x="841320" y="323181"/>
            <a:ext cx="5254679" cy="6211637"/>
          </a:xfrm>
          <a:prstGeom prst="rect">
            <a:avLst/>
          </a:prstGeom>
          <a:noFill/>
        </p:spPr>
        <p:txBody>
          <a:bodyPr wrap="square">
            <a:spAutoFit/>
          </a:bodyPr>
          <a:lstStyle/>
          <a:p>
            <a:pPr algn="ctr">
              <a:lnSpc>
                <a:spcPct val="107000"/>
              </a:lnSpc>
              <a:spcAft>
                <a:spcPts val="800"/>
              </a:spcAft>
            </a:pPr>
            <a:r>
              <a:rPr lang="en-GB" b="1" kern="100" dirty="0">
                <a:effectLst/>
                <a:latin typeface="Calibri" panose="020F0502020204030204" pitchFamily="34" charset="0"/>
                <a:ea typeface="Aptos" panose="020B0004020202020204" pitchFamily="34" charset="0"/>
                <a:cs typeface="Calibri" panose="020F0502020204030204" pitchFamily="34" charset="0"/>
              </a:rPr>
              <a:t>Facebook and </a:t>
            </a:r>
            <a:r>
              <a:rPr lang="en-GB" kern="100" dirty="0">
                <a:effectLst/>
                <a:latin typeface="Calibri" panose="020F0502020204030204" pitchFamily="34" charset="0"/>
                <a:ea typeface="Aptos" panose="020B0004020202020204" pitchFamily="34" charset="0"/>
                <a:cs typeface="Calibri" panose="020F0502020204030204" pitchFamily="34" charset="0"/>
              </a:rPr>
              <a:t>Instagram </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Overall analytics of this period show that MfC had an </a:t>
            </a:r>
            <a:r>
              <a:rPr lang="en-GB" sz="1800" b="1" kern="100" dirty="0">
                <a:effectLst/>
                <a:latin typeface="Calibri" panose="020F0502020204030204" pitchFamily="34" charset="0"/>
                <a:ea typeface="Aptos" panose="020B0004020202020204" pitchFamily="34" charset="0"/>
                <a:cs typeface="Calibri" panose="020F0502020204030204" pitchFamily="34" charset="0"/>
              </a:rPr>
              <a:t>increase of 2% </a:t>
            </a:r>
            <a:r>
              <a:rPr lang="en-GB" sz="1800" kern="100" dirty="0">
                <a:effectLst/>
                <a:latin typeface="Calibri" panose="020F0502020204030204" pitchFamily="34" charset="0"/>
                <a:ea typeface="Aptos" panose="020B0004020202020204" pitchFamily="34" charset="0"/>
                <a:cs typeface="Calibri" panose="020F0502020204030204" pitchFamily="34" charset="0"/>
              </a:rPr>
              <a:t>Facebook reach [</a:t>
            </a:r>
            <a:r>
              <a:rPr lang="en-GB" sz="1800" b="1" kern="100" dirty="0">
                <a:effectLst/>
                <a:latin typeface="Calibri" panose="020F0502020204030204" pitchFamily="34" charset="0"/>
                <a:ea typeface="Aptos" panose="020B0004020202020204" pitchFamily="34" charset="0"/>
                <a:cs typeface="Calibri" panose="020F0502020204030204" pitchFamily="34" charset="0"/>
              </a:rPr>
              <a:t>13,275 individuals over eighty published posts</a:t>
            </a:r>
            <a:r>
              <a:rPr lang="en-GB" sz="1800" kern="100" dirty="0">
                <a:effectLst/>
                <a:latin typeface="Calibri" panose="020F0502020204030204" pitchFamily="34" charset="0"/>
                <a:ea typeface="Aptos" panose="020B0004020202020204" pitchFamily="34" charset="0"/>
                <a:cs typeface="Calibri" panose="020F0502020204030204" pitchFamily="34" charset="0"/>
              </a:rPr>
              <a:t>].  Whilst the numbers of posts are reduced on last year, it seems a more targeted approach to both platforms has paid off, with an </a:t>
            </a:r>
            <a:r>
              <a:rPr lang="en-GB" sz="1800" b="1" kern="100" dirty="0">
                <a:effectLst/>
                <a:latin typeface="Calibri" panose="020F0502020204030204" pitchFamily="34" charset="0"/>
                <a:ea typeface="Aptos" panose="020B0004020202020204" pitchFamily="34" charset="0"/>
                <a:cs typeface="Calibri" panose="020F0502020204030204" pitchFamily="34" charset="0"/>
              </a:rPr>
              <a:t>increase of 41.6% in content interaction </a:t>
            </a:r>
            <a:r>
              <a:rPr lang="en-GB" sz="1800" kern="100" dirty="0">
                <a:effectLst/>
                <a:latin typeface="Calibri" panose="020F0502020204030204" pitchFamily="34" charset="0"/>
                <a:ea typeface="Aptos" panose="020B0004020202020204" pitchFamily="34" charset="0"/>
                <a:cs typeface="Calibri" panose="020F0502020204030204" pitchFamily="34" charset="0"/>
              </a:rPr>
              <a:t>and </a:t>
            </a:r>
            <a:r>
              <a:rPr lang="en-GB" sz="1800" b="1" kern="100" dirty="0">
                <a:effectLst/>
                <a:latin typeface="Calibri" panose="020F0502020204030204" pitchFamily="34" charset="0"/>
                <a:ea typeface="Aptos" panose="020B0004020202020204" pitchFamily="34" charset="0"/>
                <a:cs typeface="Calibri" panose="020F0502020204030204" pitchFamily="34" charset="0"/>
              </a:rPr>
              <a:t>112.2% in link clicks </a:t>
            </a:r>
            <a:r>
              <a:rPr lang="en-GB" sz="1800" kern="100" dirty="0">
                <a:effectLst/>
                <a:latin typeface="Calibri" panose="020F0502020204030204" pitchFamily="34" charset="0"/>
                <a:ea typeface="Aptos" panose="020B0004020202020204" pitchFamily="34" charset="0"/>
                <a:cs typeface="Calibri" panose="020F0502020204030204" pitchFamily="34" charset="0"/>
              </a:rPr>
              <a:t>[834 and 261 respectively] whilst 31 Instagram posts reached 2,738 people or groups.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Demographically, the audiences for both platforms are equivalent in terms of female-male split </a:t>
            </a:r>
            <a:r>
              <a:rPr lang="en-GB" sz="1800" b="1" kern="100" dirty="0">
                <a:effectLst/>
                <a:latin typeface="Calibri" panose="020F0502020204030204" pitchFamily="34" charset="0"/>
                <a:ea typeface="Aptos" panose="020B0004020202020204" pitchFamily="34" charset="0"/>
                <a:cs typeface="Calibri" panose="020F0502020204030204" pitchFamily="34" charset="0"/>
              </a:rPr>
              <a:t>[69.1% female and 30.9% male on Facebook; 67.5% female and 32.5% male on Instagram</a:t>
            </a:r>
            <a:r>
              <a:rPr lang="en-GB" sz="1800" kern="100" dirty="0">
                <a:effectLst/>
                <a:latin typeface="Calibri" panose="020F0502020204030204" pitchFamily="34" charset="0"/>
                <a:ea typeface="Aptos" panose="020B0004020202020204" pitchFamily="34" charset="0"/>
                <a:cs typeface="Calibri" panose="020F0502020204030204" pitchFamily="34" charset="0"/>
              </a:rPr>
              <a:t>].  However, the median age range for Facebook and Instagram differ, with Facebook peaking in the 34 – 44-year-old groups, while approximately 30% of MfC’s Instagram engagement is with the 25 - 34-year-olds.  This remains much the same as last year, although with a curious downturn in male engagement on Facebook matched by a similar percentile upturn on Instagram.</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person in a cap talking to a person&#10;&#10;Description automatically generated">
            <a:extLst>
              <a:ext uri="{FF2B5EF4-FFF2-40B4-BE49-F238E27FC236}">
                <a16:creationId xmlns:a16="http://schemas.microsoft.com/office/drawing/2014/main" id="{0DD5DCF3-262C-C11E-869C-F9726DEF0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646" y="1687286"/>
            <a:ext cx="5825067" cy="3276600"/>
          </a:xfrm>
          <a:prstGeom prst="rect">
            <a:avLst/>
          </a:prstGeom>
        </p:spPr>
      </p:pic>
      <p:pic>
        <p:nvPicPr>
          <p:cNvPr id="6" name="Picture 5">
            <a:extLst>
              <a:ext uri="{FF2B5EF4-FFF2-40B4-BE49-F238E27FC236}">
                <a16:creationId xmlns:a16="http://schemas.microsoft.com/office/drawing/2014/main" id="{585177DC-20B9-C31A-90EB-C2EF72DF4143}"/>
              </a:ext>
            </a:extLst>
          </p:cNvPr>
          <p:cNvPicPr>
            <a:picLocks noChangeAspect="1"/>
          </p:cNvPicPr>
          <p:nvPr/>
        </p:nvPicPr>
        <p:blipFill>
          <a:blip r:embed="rId3"/>
          <a:stretch>
            <a:fillRect/>
          </a:stretch>
        </p:blipFill>
        <p:spPr>
          <a:xfrm>
            <a:off x="0" y="0"/>
            <a:ext cx="841321" cy="841321"/>
          </a:xfrm>
          <a:prstGeom prst="rect">
            <a:avLst/>
          </a:prstGeom>
        </p:spPr>
      </p:pic>
      <p:pic>
        <p:nvPicPr>
          <p:cNvPr id="7" name="Picture 6">
            <a:extLst>
              <a:ext uri="{FF2B5EF4-FFF2-40B4-BE49-F238E27FC236}">
                <a16:creationId xmlns:a16="http://schemas.microsoft.com/office/drawing/2014/main" id="{134AFAE3-F404-E562-B480-A3A75C14E1FD}"/>
              </a:ext>
            </a:extLst>
          </p:cNvPr>
          <p:cNvPicPr>
            <a:picLocks noChangeAspect="1"/>
          </p:cNvPicPr>
          <p:nvPr/>
        </p:nvPicPr>
        <p:blipFill>
          <a:blip r:embed="rId3"/>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388421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775D05-D3FF-B559-6B2D-1A7F4462FF45}"/>
              </a:ext>
            </a:extLst>
          </p:cNvPr>
          <p:cNvSpPr txBox="1"/>
          <p:nvPr/>
        </p:nvSpPr>
        <p:spPr>
          <a:xfrm>
            <a:off x="6705600" y="392714"/>
            <a:ext cx="4648200" cy="5721503"/>
          </a:xfrm>
          <a:prstGeom prst="rect">
            <a:avLst/>
          </a:prstGeom>
          <a:noFill/>
        </p:spPr>
        <p:txBody>
          <a:bodyPr wrap="square">
            <a:spAutoFit/>
          </a:bodyPr>
          <a:lstStyle/>
          <a:p>
            <a:pPr algn="ctr">
              <a:lnSpc>
                <a:spcPct val="107000"/>
              </a:lnSpc>
              <a:spcAft>
                <a:spcPts val="800"/>
              </a:spcAft>
            </a:pPr>
            <a:r>
              <a:rPr lang="en-GB" b="1" kern="100" dirty="0">
                <a:effectLst/>
                <a:latin typeface="Calibri" panose="020F0502020204030204" pitchFamily="34" charset="0"/>
                <a:ea typeface="Aptos" panose="020B0004020202020204" pitchFamily="34" charset="0"/>
                <a:cs typeface="Calibri" panose="020F0502020204030204" pitchFamily="34" charset="0"/>
              </a:rPr>
              <a:t>X</a:t>
            </a:r>
            <a:endParaRPr lang="en-GB"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kern="100" dirty="0">
                <a:effectLst/>
                <a:latin typeface="Calibri" panose="020F0502020204030204" pitchFamily="34" charset="0"/>
                <a:ea typeface="Aptos" panose="020B0004020202020204" pitchFamily="34" charset="0"/>
                <a:cs typeface="Calibri" panose="020F0502020204030204" pitchFamily="34" charset="0"/>
              </a:rPr>
              <a:t>X [formerly Twitter] analytics don’t offer the same level of demographic breakdown as </a:t>
            </a:r>
            <a:r>
              <a:rPr lang="en-GB" kern="100" dirty="0">
                <a:latin typeface="Calibri" panose="020F0502020204030204" pitchFamily="34" charset="0"/>
                <a:ea typeface="Aptos" panose="020B0004020202020204" pitchFamily="34" charset="0"/>
                <a:cs typeface="Calibri" panose="020F0502020204030204" pitchFamily="34" charset="0"/>
              </a:rPr>
              <a:t>Facebook and Instagram</a:t>
            </a:r>
            <a:r>
              <a:rPr lang="en-GB" kern="100" dirty="0">
                <a:effectLst/>
                <a:latin typeface="Calibri" panose="020F0502020204030204" pitchFamily="34" charset="0"/>
                <a:ea typeface="Aptos" panose="020B0004020202020204" pitchFamily="34" charset="0"/>
                <a:cs typeface="Calibri" panose="020F0502020204030204" pitchFamily="34" charset="0"/>
              </a:rPr>
              <a:t> but there has been an ongoing increase in engagement, achieving some </a:t>
            </a:r>
            <a:r>
              <a:rPr lang="en-GB" b="1" kern="100" dirty="0">
                <a:effectLst/>
                <a:latin typeface="Calibri" panose="020F0502020204030204" pitchFamily="34" charset="0"/>
                <a:ea typeface="Aptos" panose="020B0004020202020204" pitchFamily="34" charset="0"/>
                <a:cs typeface="Calibri" panose="020F0502020204030204" pitchFamily="34" charset="0"/>
              </a:rPr>
              <a:t>48,788</a:t>
            </a:r>
            <a:r>
              <a:rPr lang="en-GB" kern="100" dirty="0">
                <a:effectLst/>
                <a:latin typeface="Calibri" panose="020F0502020204030204" pitchFamily="34" charset="0"/>
                <a:ea typeface="Aptos" panose="020B0004020202020204" pitchFamily="34" charset="0"/>
                <a:cs typeface="Calibri" panose="020F0502020204030204" pitchFamily="34" charset="0"/>
              </a:rPr>
              <a:t> impressions.  Given its nature as a debating platform, rather than simply a point of information, X clearly has a place in the world of MfC, particularly given the uncertainties still being created by the </a:t>
            </a:r>
            <a:r>
              <a:rPr lang="en-GB" b="1" kern="100" dirty="0">
                <a:effectLst/>
                <a:latin typeface="Calibri" panose="020F0502020204030204" pitchFamily="34" charset="0"/>
                <a:ea typeface="Aptos" panose="020B0004020202020204" pitchFamily="34" charset="0"/>
                <a:cs typeface="Calibri" panose="020F0502020204030204" pitchFamily="34" charset="0"/>
              </a:rPr>
              <a:t>Police, Crime, Sentencing and Courts Act</a:t>
            </a:r>
            <a:endParaRPr lang="en-GB"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kern="100" dirty="0">
                <a:effectLst/>
                <a:latin typeface="Calibri" panose="020F0502020204030204" pitchFamily="34" charset="0"/>
                <a:ea typeface="Aptos" panose="020B0004020202020204" pitchFamily="34" charset="0"/>
                <a:cs typeface="Calibri" panose="020F0502020204030204" pitchFamily="34" charset="0"/>
              </a:rPr>
              <a:t>The consistent rise in followers for MfC’s X account is a sign of current times and ought not be overlooked. </a:t>
            </a:r>
          </a:p>
          <a:p>
            <a:pPr algn="ctr">
              <a:lnSpc>
                <a:spcPct val="107000"/>
              </a:lnSpc>
              <a:spcAft>
                <a:spcPts val="800"/>
              </a:spcAft>
            </a:pPr>
            <a:r>
              <a:rPr lang="en-GB" kern="100" dirty="0">
                <a:effectLst/>
                <a:latin typeface="Calibri" panose="020F0502020204030204" pitchFamily="34" charset="0"/>
                <a:ea typeface="Aptos" panose="020B0004020202020204" pitchFamily="34" charset="0"/>
                <a:cs typeface="Calibri" panose="020F0502020204030204" pitchFamily="34" charset="0"/>
              </a:rPr>
              <a:t>How we reach more men, of any age range, remains a challenge which may have to be resolved outside of social media posts and more in terms of video and audio content.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group of people riding horses in a river&#10;&#10;Description automatically generated">
            <a:extLst>
              <a:ext uri="{FF2B5EF4-FFF2-40B4-BE49-F238E27FC236}">
                <a16:creationId xmlns:a16="http://schemas.microsoft.com/office/drawing/2014/main" id="{63E6A90C-7550-FAF0-EB7B-76363DF94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1289957"/>
            <a:ext cx="6531429" cy="4278086"/>
          </a:xfrm>
          <a:prstGeom prst="rect">
            <a:avLst/>
          </a:prstGeom>
        </p:spPr>
      </p:pic>
      <p:pic>
        <p:nvPicPr>
          <p:cNvPr id="6" name="Picture 5">
            <a:extLst>
              <a:ext uri="{FF2B5EF4-FFF2-40B4-BE49-F238E27FC236}">
                <a16:creationId xmlns:a16="http://schemas.microsoft.com/office/drawing/2014/main" id="{CEF1B507-569A-CBC3-E880-38006227DEDC}"/>
              </a:ext>
            </a:extLst>
          </p:cNvPr>
          <p:cNvPicPr>
            <a:picLocks noChangeAspect="1"/>
          </p:cNvPicPr>
          <p:nvPr/>
        </p:nvPicPr>
        <p:blipFill>
          <a:blip r:embed="rId3"/>
          <a:stretch>
            <a:fillRect/>
          </a:stretch>
        </p:blipFill>
        <p:spPr>
          <a:xfrm>
            <a:off x="0" y="6016679"/>
            <a:ext cx="841321" cy="841321"/>
          </a:xfrm>
          <a:prstGeom prst="rect">
            <a:avLst/>
          </a:prstGeom>
        </p:spPr>
      </p:pic>
      <p:pic>
        <p:nvPicPr>
          <p:cNvPr id="7" name="Picture 6">
            <a:extLst>
              <a:ext uri="{FF2B5EF4-FFF2-40B4-BE49-F238E27FC236}">
                <a16:creationId xmlns:a16="http://schemas.microsoft.com/office/drawing/2014/main" id="{4DC9C4F9-3F73-B047-F68F-48EBB1086536}"/>
              </a:ext>
            </a:extLst>
          </p:cNvPr>
          <p:cNvPicPr>
            <a:picLocks noChangeAspect="1"/>
          </p:cNvPicPr>
          <p:nvPr/>
        </p:nvPicPr>
        <p:blipFill>
          <a:blip r:embed="rId3"/>
          <a:stretch>
            <a:fillRect/>
          </a:stretch>
        </p:blipFill>
        <p:spPr>
          <a:xfrm>
            <a:off x="11353800" y="0"/>
            <a:ext cx="841321" cy="841321"/>
          </a:xfrm>
          <a:prstGeom prst="rect">
            <a:avLst/>
          </a:prstGeom>
        </p:spPr>
      </p:pic>
    </p:spTree>
    <p:extLst>
      <p:ext uri="{BB962C8B-B14F-4D97-AF65-F5344CB8AC3E}">
        <p14:creationId xmlns:p14="http://schemas.microsoft.com/office/powerpoint/2010/main" val="373892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58EA9-282B-D5F5-1097-05EC9BD2522F}"/>
              </a:ext>
            </a:extLst>
          </p:cNvPr>
          <p:cNvSpPr txBox="1"/>
          <p:nvPr/>
        </p:nvSpPr>
        <p:spPr>
          <a:xfrm>
            <a:off x="1159329" y="841321"/>
            <a:ext cx="9873341" cy="5231369"/>
          </a:xfrm>
          <a:prstGeom prst="rect">
            <a:avLst/>
          </a:prstGeom>
          <a:noFill/>
        </p:spPr>
        <p:txBody>
          <a:bodyPr wrap="square">
            <a:spAutoFit/>
          </a:bodyPr>
          <a:lstStyle/>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 </a:t>
            </a:r>
            <a:r>
              <a:rPr lang="en-GB" b="1" kern="100" dirty="0">
                <a:effectLst/>
                <a:latin typeface="Calibri" panose="020F0502020204030204" pitchFamily="34" charset="0"/>
                <a:ea typeface="Aptos" panose="020B0004020202020204" pitchFamily="34" charset="0"/>
                <a:cs typeface="Calibri" panose="020F0502020204030204" pitchFamily="34" charset="0"/>
              </a:rPr>
              <a:t>Newsletter and </a:t>
            </a:r>
            <a:r>
              <a:rPr lang="en-GB" kern="100" dirty="0">
                <a:effectLst/>
                <a:latin typeface="Calibri" panose="020F0502020204030204" pitchFamily="34" charset="0"/>
                <a:ea typeface="Aptos" panose="020B0004020202020204" pitchFamily="34" charset="0"/>
                <a:cs typeface="Calibri" panose="020F0502020204030204" pitchFamily="34" charset="0"/>
              </a:rPr>
              <a:t>Website</a:t>
            </a:r>
          </a:p>
          <a:p>
            <a:pPr algn="ctr">
              <a:lnSpc>
                <a:spcPct val="107000"/>
              </a:lnSpc>
              <a:spcAft>
                <a:spcPts val="800"/>
              </a:spcAft>
            </a:pPr>
            <a:endParaRPr lang="en-GB"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The newsletter has remained consistent with its number of recipients rising from </a:t>
            </a:r>
            <a:r>
              <a:rPr lang="en-GB" sz="1800" b="1" kern="100" dirty="0">
                <a:effectLst/>
                <a:latin typeface="Calibri" panose="020F0502020204030204" pitchFamily="34" charset="0"/>
                <a:ea typeface="Aptos" panose="020B0004020202020204" pitchFamily="34" charset="0"/>
                <a:cs typeface="Calibri" panose="020F0502020204030204" pitchFamily="34" charset="0"/>
              </a:rPr>
              <a:t>91 to 106 </a:t>
            </a:r>
            <a:r>
              <a:rPr lang="en-GB" sz="1800" kern="100" dirty="0">
                <a:effectLst/>
                <a:latin typeface="Calibri" panose="020F0502020204030204" pitchFamily="34" charset="0"/>
                <a:ea typeface="Aptos" panose="020B0004020202020204" pitchFamily="34" charset="0"/>
                <a:cs typeface="Calibri" panose="020F0502020204030204" pitchFamily="34" charset="0"/>
              </a:rPr>
              <a:t>over this period and clicks to open ranging from 37.9% to 52.4%.  Having established the newsletter as a regular feature of MfC’s life, the last year has seen a new methodology in garnering stories – directly approaching Network Members rather than simply following the social media posts of affiliated groups and individuals.  This allows the e-mails requesting information and contributions to be part of the conversation.  </a:t>
            </a:r>
          </a:p>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Calibri" panose="020F0502020204030204" pitchFamily="34" charset="0"/>
              </a:rPr>
              <a:t>Photographic and video content </a:t>
            </a:r>
            <a:r>
              <a:rPr lang="en-GB" sz="1800" kern="100" dirty="0">
                <a:effectLst/>
                <a:latin typeface="Calibri" panose="020F0502020204030204" pitchFamily="34" charset="0"/>
                <a:ea typeface="Aptos" panose="020B0004020202020204" pitchFamily="34" charset="0"/>
                <a:cs typeface="Calibri" panose="020F0502020204030204" pitchFamily="34" charset="0"/>
              </a:rPr>
              <a:t>is now playing a more significant part in the newsletter’s content while there are now plans to have the newsletter’s text available via a spoken word to broaden its reach. Whether this is done via human voiceover or AI has yet to be decided.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Like the Newsletter, the website has sustained itself at a consistent level with </a:t>
            </a:r>
            <a:r>
              <a:rPr lang="en-GB" sz="1800" b="1" kern="100" dirty="0">
                <a:effectLst/>
                <a:latin typeface="Calibri" panose="020F0502020204030204" pitchFamily="34" charset="0"/>
                <a:ea typeface="Aptos" panose="020B0004020202020204" pitchFamily="34" charset="0"/>
                <a:cs typeface="Calibri" panose="020F0502020204030204" pitchFamily="34" charset="0"/>
              </a:rPr>
              <a:t>an average of 241 users per month</a:t>
            </a:r>
            <a:r>
              <a:rPr lang="en-GB" sz="1800" kern="100" dirty="0">
                <a:effectLst/>
                <a:latin typeface="Calibri" panose="020F0502020204030204" pitchFamily="34" charset="0"/>
                <a:ea typeface="Aptos" panose="020B0004020202020204" pitchFamily="34" charset="0"/>
                <a:cs typeface="Calibri" panose="020F0502020204030204" pitchFamily="34" charset="0"/>
              </a:rPr>
              <a:t> and page views ranging between 493 and 760.  Inevitably, these figures have been dependent on the news of new commission opportunities. The development of new forms of network engagement – video interviews, podcasts and so on – offer an opportunity to have the website better reflect the community that MfC has become.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991982-282C-6E34-75D5-1876459E9176}"/>
              </a:ext>
            </a:extLst>
          </p:cNvPr>
          <p:cNvPicPr>
            <a:picLocks noChangeAspect="1"/>
          </p:cNvPicPr>
          <p:nvPr/>
        </p:nvPicPr>
        <p:blipFill>
          <a:blip r:embed="rId2"/>
          <a:stretch>
            <a:fillRect/>
          </a:stretch>
        </p:blipFill>
        <p:spPr>
          <a:xfrm>
            <a:off x="0" y="0"/>
            <a:ext cx="841321" cy="841321"/>
          </a:xfrm>
          <a:prstGeom prst="rect">
            <a:avLst/>
          </a:prstGeom>
        </p:spPr>
      </p:pic>
      <p:pic>
        <p:nvPicPr>
          <p:cNvPr id="5" name="Picture 4">
            <a:extLst>
              <a:ext uri="{FF2B5EF4-FFF2-40B4-BE49-F238E27FC236}">
                <a16:creationId xmlns:a16="http://schemas.microsoft.com/office/drawing/2014/main" id="{B7E7B574-432A-0C13-CE68-EB9C1F5B5684}"/>
              </a:ext>
            </a:extLst>
          </p:cNvPr>
          <p:cNvPicPr>
            <a:picLocks noChangeAspect="1"/>
          </p:cNvPicPr>
          <p:nvPr/>
        </p:nvPicPr>
        <p:blipFill>
          <a:blip r:embed="rId2"/>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104517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F6441BB-023F-CA61-3B09-26E7AAA55D92}"/>
              </a:ext>
            </a:extLst>
          </p:cNvPr>
          <p:cNvSpPr txBox="1"/>
          <p:nvPr/>
        </p:nvSpPr>
        <p:spPr>
          <a:xfrm>
            <a:off x="5529986" y="1730926"/>
            <a:ext cx="5536397" cy="3935281"/>
          </a:xfrm>
          <a:prstGeom prst="rect">
            <a:avLst/>
          </a:prstGeom>
        </p:spPr>
        <p:txBody>
          <a:bodyPr vert="horz" lIns="91440" tIns="45720" rIns="91440" bIns="45720" rtlCol="0">
            <a:normAutofit lnSpcReduction="10000"/>
          </a:bodyPr>
          <a:lstStyle/>
          <a:p>
            <a:pPr algn="ctr" defTabSz="914400">
              <a:lnSpc>
                <a:spcPct val="90000"/>
              </a:lnSpc>
              <a:spcAft>
                <a:spcPts val="800"/>
              </a:spcAft>
            </a:pPr>
            <a:r>
              <a:rPr lang="en-US" b="1" dirty="0">
                <a:effectLst/>
                <a:latin typeface="Calibri" panose="020F0502020204030204" pitchFamily="34" charset="0"/>
                <a:ea typeface="Calibri" panose="020F0502020204030204" pitchFamily="34" charset="0"/>
                <a:cs typeface="Calibri" panose="020F0502020204030204" pitchFamily="34" charset="0"/>
              </a:rPr>
              <a:t>Learning and Development </a:t>
            </a:r>
            <a:r>
              <a:rPr lang="en-US" dirty="0">
                <a:effectLst/>
                <a:latin typeface="Calibri" panose="020F0502020204030204" pitchFamily="34" charset="0"/>
                <a:ea typeface="Calibri" panose="020F0502020204030204" pitchFamily="34" charset="0"/>
                <a:cs typeface="Calibri" panose="020F0502020204030204" pitchFamily="34" charset="0"/>
              </a:rPr>
              <a:t>Spoke</a:t>
            </a:r>
          </a:p>
          <a:p>
            <a:pPr algn="ctr" defTabSz="914400">
              <a:lnSpc>
                <a:spcPct val="90000"/>
              </a:lnSpc>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Learning and Development Spoke has continued to offer much needed advice and support to both network members and community members from outside the Network. </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This support has been crucial during the cost-of-living crisis and to those with grave concerns regarding being at best moved on and a worst having their trailers taken from them under the auspices of the PCSC.</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In response to the outcomes of consultations with community members, the Learning and Development Spoke has facilitated or delivered a number of workshops and events.  </a:t>
            </a:r>
            <a:r>
              <a:rPr lang="en-US" b="1" dirty="0">
                <a:effectLst/>
                <a:latin typeface="Calibri" panose="020F0502020204030204" pitchFamily="34" charset="0"/>
                <a:ea typeface="Calibri" panose="020F0502020204030204" pitchFamily="34" charset="0"/>
                <a:cs typeface="Calibri" panose="020F0502020204030204" pitchFamily="34" charset="0"/>
              </a:rPr>
              <a:t>Fundraising 101 </a:t>
            </a:r>
            <a:r>
              <a:rPr lang="en-US" dirty="0">
                <a:effectLst/>
                <a:latin typeface="Calibri" panose="020F0502020204030204" pitchFamily="34" charset="0"/>
                <a:ea typeface="Calibri" panose="020F0502020204030204" pitchFamily="34" charset="0"/>
                <a:cs typeface="Calibri" panose="020F0502020204030204" pitchFamily="34" charset="0"/>
              </a:rPr>
              <a:t>was just one example…</a:t>
            </a:r>
          </a:p>
        </p:txBody>
      </p:sp>
      <p:pic>
        <p:nvPicPr>
          <p:cNvPr id="4" name="Picture 3">
            <a:extLst>
              <a:ext uri="{FF2B5EF4-FFF2-40B4-BE49-F238E27FC236}">
                <a16:creationId xmlns:a16="http://schemas.microsoft.com/office/drawing/2014/main" id="{B66DF2B6-4676-F8CA-CE45-136F316C8F94}"/>
              </a:ext>
            </a:extLst>
          </p:cNvPr>
          <p:cNvPicPr>
            <a:picLocks noChangeAspect="1"/>
          </p:cNvPicPr>
          <p:nvPr/>
        </p:nvPicPr>
        <p:blipFill>
          <a:blip r:embed="rId2"/>
          <a:stretch>
            <a:fillRect/>
          </a:stretch>
        </p:blipFill>
        <p:spPr>
          <a:xfrm>
            <a:off x="0" y="6016679"/>
            <a:ext cx="841321" cy="841321"/>
          </a:xfrm>
          <a:prstGeom prst="rect">
            <a:avLst/>
          </a:prstGeom>
        </p:spPr>
      </p:pic>
      <p:pic>
        <p:nvPicPr>
          <p:cNvPr id="6" name="Picture 5">
            <a:extLst>
              <a:ext uri="{FF2B5EF4-FFF2-40B4-BE49-F238E27FC236}">
                <a16:creationId xmlns:a16="http://schemas.microsoft.com/office/drawing/2014/main" id="{ACD4C9CC-82C7-7C4A-F04A-03A8A0086930}"/>
              </a:ext>
            </a:extLst>
          </p:cNvPr>
          <p:cNvPicPr>
            <a:picLocks noChangeAspect="1"/>
          </p:cNvPicPr>
          <p:nvPr/>
        </p:nvPicPr>
        <p:blipFill>
          <a:blip r:embed="rId2"/>
          <a:stretch>
            <a:fillRect/>
          </a:stretch>
        </p:blipFill>
        <p:spPr>
          <a:xfrm>
            <a:off x="11350679" y="0"/>
            <a:ext cx="841321" cy="841321"/>
          </a:xfrm>
          <a:prstGeom prst="rect">
            <a:avLst/>
          </a:prstGeom>
        </p:spPr>
      </p:pic>
      <p:pic>
        <p:nvPicPr>
          <p:cNvPr id="7" name="Picture 6" descr="A road with a sunset in the background&#10;&#10;Description automatically generated">
            <a:extLst>
              <a:ext uri="{FF2B5EF4-FFF2-40B4-BE49-F238E27FC236}">
                <a16:creationId xmlns:a16="http://schemas.microsoft.com/office/drawing/2014/main" id="{0520AF37-08C4-0160-0274-5B5F043E8030}"/>
              </a:ext>
            </a:extLst>
          </p:cNvPr>
          <p:cNvPicPr>
            <a:picLocks noChangeAspect="1"/>
          </p:cNvPicPr>
          <p:nvPr/>
        </p:nvPicPr>
        <p:blipFill rotWithShape="1">
          <a:blip r:embed="rId3">
            <a:extLst>
              <a:ext uri="{28A0092B-C50C-407E-A947-70E740481C1C}">
                <a14:useLocalDpi xmlns:a14="http://schemas.microsoft.com/office/drawing/2010/main" val="0"/>
              </a:ext>
            </a:extLst>
          </a:blip>
          <a:srcRect l="7297" r="7500" b="2051"/>
          <a:stretch/>
        </p:blipFill>
        <p:spPr bwMode="auto">
          <a:xfrm>
            <a:off x="178091" y="747710"/>
            <a:ext cx="5242134" cy="5268969"/>
          </a:xfrm>
          <a:prstGeom prst="ellipse">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9F0E5-4830-E4B9-7702-8D4FF0A42C85}"/>
              </a:ext>
            </a:extLst>
          </p:cNvPr>
          <p:cNvSpPr txBox="1"/>
          <p:nvPr/>
        </p:nvSpPr>
        <p:spPr>
          <a:xfrm>
            <a:off x="841321" y="311768"/>
            <a:ext cx="6052457" cy="6234464"/>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Fundraising </a:t>
            </a:r>
            <a:r>
              <a:rPr lang="en-GB" sz="1800" dirty="0">
                <a:effectLst/>
                <a:latin typeface="Calibri" panose="020F0502020204030204" pitchFamily="34" charset="0"/>
                <a:ea typeface="Calibri" panose="020F0502020204030204" pitchFamily="34" charset="0"/>
                <a:cs typeface="Arial" panose="020B0604020202020204" pitchFamily="34" charset="0"/>
              </a:rPr>
              <a:t>101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38 network members - 25 women and 13 men – attended these 4 highly interactive workshops, designed to help to develop participants’ knowledge and practical understanding of all forms of fundraising.</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r>
              <a:rPr lang="en-GB" sz="1800" b="1" dirty="0">
                <a:effectLst/>
                <a:latin typeface="Calibri" panose="020F0502020204030204" pitchFamily="34" charset="0"/>
                <a:ea typeface="Calibri" panose="020F0502020204030204" pitchFamily="34" charset="0"/>
                <a:cs typeface="Arial" panose="020B0604020202020204" pitchFamily="34" charset="0"/>
              </a:rPr>
              <a:t>Introduction </a:t>
            </a:r>
            <a:r>
              <a:rPr lang="en-GB" b="1" dirty="0">
                <a:latin typeface="Calibri" panose="020F0502020204030204" pitchFamily="34" charset="0"/>
                <a:ea typeface="Calibri" panose="020F0502020204030204" pitchFamily="34" charset="0"/>
                <a:cs typeface="Arial" panose="020B0604020202020204" pitchFamily="34" charset="0"/>
              </a:rPr>
              <a:t>T</a:t>
            </a:r>
            <a:r>
              <a:rPr lang="en-GB" sz="1800" b="1" dirty="0">
                <a:effectLst/>
                <a:latin typeface="Calibri" panose="020F0502020204030204" pitchFamily="34" charset="0"/>
                <a:ea typeface="Calibri" panose="020F0502020204030204" pitchFamily="34" charset="0"/>
                <a:cs typeface="Arial" panose="020B0604020202020204" pitchFamily="34" charset="0"/>
              </a:rPr>
              <a:t>o Fundraising</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r>
              <a:rPr lang="en-GB" sz="1800" b="1" dirty="0">
                <a:effectLst/>
                <a:latin typeface="Calibri" panose="020F0502020204030204" pitchFamily="34" charset="0"/>
                <a:ea typeface="Calibri" panose="020F0502020204030204" pitchFamily="34" charset="0"/>
                <a:cs typeface="Arial" panose="020B0604020202020204" pitchFamily="34" charset="0"/>
              </a:rPr>
              <a:t>Measuring Your Impact</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r>
              <a:rPr lang="en-GB" sz="1800" b="1" dirty="0">
                <a:effectLst/>
                <a:latin typeface="Calibri" panose="020F0502020204030204" pitchFamily="34" charset="0"/>
                <a:ea typeface="Calibri" panose="020F0502020204030204" pitchFamily="34" charset="0"/>
                <a:cs typeface="Arial" panose="020B0604020202020204" pitchFamily="34" charset="0"/>
              </a:rPr>
              <a:t>Prospecting And Research</a:t>
            </a:r>
          </a:p>
          <a:p>
            <a:pPr lvl="0" algn="ctr">
              <a:lnSpc>
                <a:spcPct val="107000"/>
              </a:lnSpc>
              <a:spcAft>
                <a:spcPts val="800"/>
              </a:spcAft>
              <a:buSzPts val="1000"/>
              <a:tabLst>
                <a:tab pos="457200" algn="l"/>
              </a:tabLst>
            </a:pPr>
            <a:r>
              <a:rPr lang="en-GB" sz="1800" b="1" dirty="0">
                <a:effectLst/>
                <a:latin typeface="Calibri" panose="020F0502020204030204" pitchFamily="34" charset="0"/>
                <a:ea typeface="Calibri" panose="020F0502020204030204" pitchFamily="34" charset="0"/>
                <a:cs typeface="Arial" panose="020B0604020202020204" pitchFamily="34" charset="0"/>
              </a:rPr>
              <a:t>Writing </a:t>
            </a:r>
            <a:r>
              <a:rPr lang="en-GB" b="1" dirty="0">
                <a:latin typeface="Calibri" panose="020F0502020204030204" pitchFamily="34" charset="0"/>
                <a:ea typeface="Calibri" panose="020F0502020204030204" pitchFamily="34" charset="0"/>
                <a:cs typeface="Arial" panose="020B0604020202020204" pitchFamily="34" charset="0"/>
              </a:rPr>
              <a:t>F</a:t>
            </a:r>
            <a:r>
              <a:rPr lang="en-GB" sz="1800" b="1" dirty="0">
                <a:effectLst/>
                <a:latin typeface="Calibri" panose="020F0502020204030204" pitchFamily="34" charset="0"/>
                <a:ea typeface="Calibri" panose="020F0502020204030204" pitchFamily="34" charset="0"/>
                <a:cs typeface="Arial" panose="020B0604020202020204" pitchFamily="34" charset="0"/>
              </a:rPr>
              <a:t>or Impact</a:t>
            </a:r>
          </a:p>
          <a:p>
            <a:pPr lvl="0" algn="just">
              <a:lnSpc>
                <a:spcPct val="107000"/>
              </a:lnSpc>
              <a:spcAft>
                <a:spcPts val="800"/>
              </a:spcAft>
              <a:buSzPts val="1000"/>
              <a:tabLst>
                <a:tab pos="457200" algn="l"/>
              </a:tabLst>
            </a:pPr>
            <a:endParaRPr lang="en-GB"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i="1" dirty="0">
                <a:effectLst/>
                <a:latin typeface="Calibri" panose="020F0502020204030204" pitchFamily="34" charset="0"/>
                <a:ea typeface="Calibri" panose="020F0502020204030204" pitchFamily="34" charset="0"/>
                <a:cs typeface="Arial" panose="020B0604020202020204" pitchFamily="34" charset="0"/>
              </a:rPr>
              <a:t>- I really enjoyed the fundraising workshops they will help me to develop a practical fundraising action plan for my organisation.  I feel more confident now in fundraising</a:t>
            </a:r>
            <a:r>
              <a:rPr lang="en-GB" sz="1800" dirty="0">
                <a:effectLst/>
                <a:latin typeface="Calibri" panose="020F0502020204030204" pitchFamily="34" charset="0"/>
                <a:ea typeface="Calibri" panose="020F0502020204030204" pitchFamily="34" charset="0"/>
                <a:cs typeface="Arial" panose="020B0604020202020204" pitchFamily="34" charset="0"/>
              </a:rPr>
              <a:t>  [Romany Gypsy].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i="1" dirty="0">
                <a:effectLst/>
                <a:latin typeface="Calibri" panose="020F0502020204030204" pitchFamily="34" charset="0"/>
                <a:ea typeface="Calibri" panose="020F0502020204030204" pitchFamily="34" charset="0"/>
                <a:cs typeface="Arial" panose="020B0604020202020204" pitchFamily="34" charset="0"/>
              </a:rPr>
              <a:t>- This was a really valuable workshop it will help me to develop a strong foundational understanding of different types of fundraising and how to explore what options are available and what will work best for our organisation </a:t>
            </a:r>
            <a:r>
              <a:rPr lang="en-GB" sz="1800" dirty="0">
                <a:effectLst/>
                <a:latin typeface="Calibri" panose="020F0502020204030204" pitchFamily="34" charset="0"/>
                <a:ea typeface="Calibri" panose="020F0502020204030204" pitchFamily="34" charset="0"/>
                <a:cs typeface="Arial" panose="020B0604020202020204" pitchFamily="34" charset="0"/>
              </a:rPr>
              <a:t>[Traveller Woman].</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A692C6-A898-8AC2-473E-0F42B12ACF1A}"/>
              </a:ext>
            </a:extLst>
          </p:cNvPr>
          <p:cNvPicPr>
            <a:picLocks noChangeAspect="1"/>
          </p:cNvPicPr>
          <p:nvPr/>
        </p:nvPicPr>
        <p:blipFill>
          <a:blip r:embed="rId2"/>
          <a:stretch>
            <a:fillRect/>
          </a:stretch>
        </p:blipFill>
        <p:spPr>
          <a:xfrm>
            <a:off x="0" y="0"/>
            <a:ext cx="841321" cy="841321"/>
          </a:xfrm>
          <a:prstGeom prst="rect">
            <a:avLst/>
          </a:prstGeom>
        </p:spPr>
      </p:pic>
      <p:pic>
        <p:nvPicPr>
          <p:cNvPr id="5" name="Picture 4">
            <a:extLst>
              <a:ext uri="{FF2B5EF4-FFF2-40B4-BE49-F238E27FC236}">
                <a16:creationId xmlns:a16="http://schemas.microsoft.com/office/drawing/2014/main" id="{E218BBA7-178B-DFE7-22AF-FE9C37F326F2}"/>
              </a:ext>
            </a:extLst>
          </p:cNvPr>
          <p:cNvPicPr>
            <a:picLocks noChangeAspect="1"/>
          </p:cNvPicPr>
          <p:nvPr/>
        </p:nvPicPr>
        <p:blipFill>
          <a:blip r:embed="rId2"/>
          <a:stretch>
            <a:fillRect/>
          </a:stretch>
        </p:blipFill>
        <p:spPr>
          <a:xfrm>
            <a:off x="11350679" y="6016679"/>
            <a:ext cx="841321" cy="841321"/>
          </a:xfrm>
          <a:prstGeom prst="rect">
            <a:avLst/>
          </a:prstGeom>
        </p:spPr>
      </p:pic>
      <p:pic>
        <p:nvPicPr>
          <p:cNvPr id="6" name="object 2">
            <a:extLst>
              <a:ext uri="{FF2B5EF4-FFF2-40B4-BE49-F238E27FC236}">
                <a16:creationId xmlns:a16="http://schemas.microsoft.com/office/drawing/2014/main" id="{3F8720A1-2E99-5CE3-E79B-F012794224F1}"/>
              </a:ext>
            </a:extLst>
          </p:cNvPr>
          <p:cNvPicPr/>
          <p:nvPr/>
        </p:nvPicPr>
        <p:blipFill>
          <a:blip r:embed="rId3" cstate="print"/>
          <a:stretch>
            <a:fillRect/>
          </a:stretch>
        </p:blipFill>
        <p:spPr>
          <a:xfrm>
            <a:off x="7013521" y="1600200"/>
            <a:ext cx="5021626" cy="2852057"/>
          </a:xfrm>
          <a:prstGeom prst="rect">
            <a:avLst/>
          </a:prstGeom>
        </p:spPr>
      </p:pic>
    </p:spTree>
    <p:extLst>
      <p:ext uri="{BB962C8B-B14F-4D97-AF65-F5344CB8AC3E}">
        <p14:creationId xmlns:p14="http://schemas.microsoft.com/office/powerpoint/2010/main" val="189095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A11F69-06BA-7435-2308-DB45A2C76B09}"/>
              </a:ext>
            </a:extLst>
          </p:cNvPr>
          <p:cNvSpPr txBox="1"/>
          <p:nvPr/>
        </p:nvSpPr>
        <p:spPr>
          <a:xfrm>
            <a:off x="1001485" y="3835343"/>
            <a:ext cx="10744200" cy="2358915"/>
          </a:xfrm>
          <a:prstGeom prst="rect">
            <a:avLst/>
          </a:prstGeom>
          <a:noFill/>
        </p:spPr>
        <p:txBody>
          <a:bodyPr wrap="square">
            <a:spAutoFit/>
          </a:bodyPr>
          <a:lstStyle/>
          <a:p>
            <a:pPr algn="ctr">
              <a:lnSpc>
                <a:spcPct val="107000"/>
              </a:lnSpc>
              <a:spcAft>
                <a:spcPts val="800"/>
              </a:spcAft>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Professional Mentorship Programme </a:t>
            </a:r>
            <a:r>
              <a:rPr lang="en-GB" sz="1800" dirty="0">
                <a:effectLst/>
                <a:latin typeface="Calibri" panose="020F0502020204030204" pitchFamily="34" charset="0"/>
                <a:ea typeface="Calibri" panose="020F0502020204030204" pitchFamily="34" charset="0"/>
                <a:cs typeface="Arial" panose="020B0604020202020204" pitchFamily="34" charset="0"/>
              </a:rPr>
              <a:t>Support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addition to learning and development events, the Spoke has provided in-depth and ongoing support to participants of our </a:t>
            </a:r>
            <a:r>
              <a:rPr lang="en-GB" sz="1800" b="1" dirty="0">
                <a:effectLst/>
                <a:latin typeface="Calibri" panose="020F0502020204030204" pitchFamily="34" charset="0"/>
                <a:ea typeface="Calibri" panose="020F0502020204030204" pitchFamily="34" charset="0"/>
                <a:cs typeface="Arial" panose="020B0604020202020204" pitchFamily="34" charset="0"/>
              </a:rPr>
              <a:t>Professional Mentorship Programme </a:t>
            </a:r>
            <a:r>
              <a:rPr lang="en-GB" sz="1800" dirty="0">
                <a:effectLst/>
                <a:latin typeface="Calibri" panose="020F0502020204030204" pitchFamily="34" charset="0"/>
                <a:ea typeface="Calibri" panose="020F0502020204030204" pitchFamily="34" charset="0"/>
                <a:cs typeface="Arial" panose="020B0604020202020204" pitchFamily="34" charset="0"/>
              </a:rPr>
              <a:t>including the design and delivery of the first </a:t>
            </a:r>
            <a:r>
              <a:rPr lang="en-GB" sz="1800" b="1" dirty="0">
                <a:effectLst/>
                <a:latin typeface="Calibri" panose="020F0502020204030204" pitchFamily="34" charset="0"/>
                <a:ea typeface="Calibri" panose="020F0502020204030204" pitchFamily="34" charset="0"/>
                <a:cs typeface="Arial" panose="020B0604020202020204" pitchFamily="34" charset="0"/>
              </a:rPr>
              <a:t>in-person group meeting of participants.</a:t>
            </a:r>
            <a:r>
              <a:rPr lang="en-GB" sz="1800" dirty="0">
                <a:effectLst/>
                <a:latin typeface="Calibri" panose="020F0502020204030204" pitchFamily="34" charset="0"/>
                <a:ea typeface="Calibri" panose="020F0502020204030204" pitchFamily="34" charset="0"/>
                <a:cs typeface="Arial" panose="020B0604020202020204" pitchFamily="34" charset="0"/>
              </a:rPr>
              <a:t>  This event brought together mentors and mentees engaged in the Programme and provided them with the opportunity to share experiences, raise achievements and challenges and inform MfC on how the Programme could be improved…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A group of people sitting around a table&#10;&#10;Description automatically generated">
            <a:extLst>
              <a:ext uri="{FF2B5EF4-FFF2-40B4-BE49-F238E27FC236}">
                <a16:creationId xmlns:a16="http://schemas.microsoft.com/office/drawing/2014/main" id="{296BFEE7-0527-7B89-5ED6-E48549556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57" y="248331"/>
            <a:ext cx="7783285" cy="3667550"/>
          </a:xfrm>
          <a:prstGeom prst="rect">
            <a:avLst/>
          </a:prstGeom>
        </p:spPr>
      </p:pic>
      <p:pic>
        <p:nvPicPr>
          <p:cNvPr id="10" name="Picture 9">
            <a:extLst>
              <a:ext uri="{FF2B5EF4-FFF2-40B4-BE49-F238E27FC236}">
                <a16:creationId xmlns:a16="http://schemas.microsoft.com/office/drawing/2014/main" id="{464D28A3-D840-7BFE-054C-A8EF7E285B20}"/>
              </a:ext>
            </a:extLst>
          </p:cNvPr>
          <p:cNvPicPr>
            <a:picLocks noChangeAspect="1"/>
          </p:cNvPicPr>
          <p:nvPr/>
        </p:nvPicPr>
        <p:blipFill>
          <a:blip r:embed="rId3"/>
          <a:stretch>
            <a:fillRect/>
          </a:stretch>
        </p:blipFill>
        <p:spPr>
          <a:xfrm>
            <a:off x="0" y="6016679"/>
            <a:ext cx="841321" cy="841321"/>
          </a:xfrm>
          <a:prstGeom prst="rect">
            <a:avLst/>
          </a:prstGeom>
        </p:spPr>
      </p:pic>
      <p:pic>
        <p:nvPicPr>
          <p:cNvPr id="11" name="Picture 10">
            <a:extLst>
              <a:ext uri="{FF2B5EF4-FFF2-40B4-BE49-F238E27FC236}">
                <a16:creationId xmlns:a16="http://schemas.microsoft.com/office/drawing/2014/main" id="{4A77C768-9489-E19C-4E27-9E6892C33EC3}"/>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344568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ADD6A6"/>
            </a:gs>
            <a:gs pos="0">
              <a:schemeClr val="accent1">
                <a:lumMod val="45000"/>
                <a:lumOff val="55000"/>
              </a:schemeClr>
            </a:gs>
            <a:gs pos="78000">
              <a:srgbClr val="91DB95"/>
            </a:gs>
            <a:gs pos="44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9532E-EB6B-0E54-B17C-236BA642B2F8}"/>
              </a:ext>
            </a:extLst>
          </p:cNvPr>
          <p:cNvSpPr txBox="1"/>
          <p:nvPr/>
        </p:nvSpPr>
        <p:spPr>
          <a:xfrm>
            <a:off x="841321" y="63703"/>
            <a:ext cx="7660422" cy="6794296"/>
          </a:xfrm>
          <a:prstGeom prst="rect">
            <a:avLst/>
          </a:prstGeom>
          <a:noFill/>
        </p:spPr>
        <p:txBody>
          <a:bodyPr wrap="square">
            <a:spAutoFit/>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All mentees saw the Programme not just as an opportunity to gain more skills, but also as a chance to act as mentors for future applicants, and to help increase Gypsy, Roma and Traveller representation and participation within their own areas.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Through having an official position, all mentees felt empowered to make their voice heard and to state their cases in places or institutions where it may not have previously been possible.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mentees took pride in the flexibility of the programme and about their close working relationships with their mentors and their professional environments.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Learning and development over the last year has taken on many forms, from </a:t>
            </a:r>
            <a:r>
              <a:rPr lang="en-GB" sz="1800" b="1" dirty="0">
                <a:effectLst/>
                <a:latin typeface="Calibri" panose="020F0502020204030204" pitchFamily="34" charset="0"/>
                <a:ea typeface="Calibri" panose="020F0502020204030204" pitchFamily="34" charset="0"/>
                <a:cs typeface="Arial" panose="020B0604020202020204" pitchFamily="34" charset="0"/>
              </a:rPr>
              <a:t>Emergency Aid </a:t>
            </a:r>
            <a:r>
              <a:rPr lang="en-GB" sz="1800" dirty="0">
                <a:effectLst/>
                <a:latin typeface="Calibri" panose="020F0502020204030204" pitchFamily="34" charset="0"/>
                <a:ea typeface="Calibri" panose="020F0502020204030204" pitchFamily="34" charset="0"/>
                <a:cs typeface="Arial" panose="020B0604020202020204" pitchFamily="34" charset="0"/>
              </a:rPr>
              <a:t>to </a:t>
            </a:r>
            <a:r>
              <a:rPr lang="en-GB" sz="1800" b="1" dirty="0">
                <a:effectLst/>
                <a:latin typeface="Calibri" panose="020F0502020204030204" pitchFamily="34" charset="0"/>
                <a:ea typeface="Calibri" panose="020F0502020204030204" pitchFamily="34" charset="0"/>
                <a:cs typeface="Arial" panose="020B0604020202020204" pitchFamily="34" charset="0"/>
              </a:rPr>
              <a:t>Excel</a:t>
            </a:r>
            <a:r>
              <a:rPr lang="en-GB" sz="1800" dirty="0">
                <a:effectLst/>
                <a:latin typeface="Calibri" panose="020F0502020204030204" pitchFamily="34" charset="0"/>
                <a:ea typeface="Calibri" panose="020F0502020204030204" pitchFamily="34" charset="0"/>
                <a:cs typeface="Arial" panose="020B0604020202020204" pitchFamily="34" charset="0"/>
              </a:rPr>
              <a:t> to the </a:t>
            </a:r>
            <a:r>
              <a:rPr lang="en-GB" sz="1800" b="1" dirty="0">
                <a:effectLst/>
                <a:latin typeface="Calibri" panose="020F0502020204030204" pitchFamily="34" charset="0"/>
                <a:ea typeface="Calibri" panose="020F0502020204030204" pitchFamily="34" charset="0"/>
                <a:cs typeface="Arial" panose="020B0604020202020204" pitchFamily="34" charset="0"/>
              </a:rPr>
              <a:t>Open University</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marriage of minds between mentor and mentee was crucial to the Programme’s success or failure. </a:t>
            </a:r>
          </a:p>
          <a:p>
            <a:pPr algn="ctr">
              <a:lnSpc>
                <a:spcPct val="107000"/>
              </a:lnSpc>
              <a:spcAft>
                <a:spcPts val="800"/>
              </a:spcAft>
            </a:pPr>
            <a:r>
              <a:rPr lang="en-GB" dirty="0">
                <a:latin typeface="Calibri" panose="020F0502020204030204" pitchFamily="34" charset="0"/>
                <a:ea typeface="Calibri" panose="020F0502020204030204" pitchFamily="34" charset="0"/>
                <a:cs typeface="Arial" panose="020B0604020202020204" pitchFamily="34" charset="0"/>
              </a:rPr>
              <a:t>W</a:t>
            </a:r>
            <a:r>
              <a:rPr lang="en-GB" sz="1800" dirty="0">
                <a:effectLst/>
                <a:latin typeface="Calibri" panose="020F0502020204030204" pitchFamily="34" charset="0"/>
                <a:ea typeface="Calibri" panose="020F0502020204030204" pitchFamily="34" charset="0"/>
                <a:cs typeface="Arial" panose="020B0604020202020204" pitchFamily="34" charset="0"/>
              </a:rPr>
              <a:t>hether a new Professional Mentorship Programme can be rolled out by MfC after this will depend on many factors.  But MfC seems to have developed a fresh model of training, with possibly wider-than-our-sector applications.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ten years’ time, we’re expecting future mentees to be running things, and we’re not alone in that.</a:t>
            </a:r>
          </a:p>
          <a:p>
            <a:pPr algn="ctr">
              <a:lnSpc>
                <a:spcPct val="107000"/>
              </a:lnSpc>
              <a:spcAft>
                <a:spcPts val="800"/>
              </a:spcAft>
            </a:pP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i="1" dirty="0">
                <a:effectLst/>
                <a:latin typeface="Calibri" panose="020F0502020204030204" pitchFamily="34" charset="0"/>
                <a:ea typeface="Calibri" panose="020F0502020204030204" pitchFamily="34" charset="0"/>
                <a:cs typeface="Arial" panose="020B0604020202020204" pitchFamily="34" charset="0"/>
              </a:rPr>
              <a:t>- Who better to help our people than us ourselves?</a:t>
            </a:r>
            <a:r>
              <a:rPr lang="en-GB" sz="1800" dirty="0">
                <a:effectLst/>
                <a:latin typeface="Calibri" panose="020F0502020204030204" pitchFamily="34" charset="0"/>
                <a:ea typeface="Calibri" panose="020F0502020204030204" pitchFamily="34" charset="0"/>
                <a:cs typeface="Arial" panose="020B0604020202020204" pitchFamily="34" charset="0"/>
              </a:rPr>
              <a:t> [MfC Mentee].</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group of people sitting around a table&#10;&#10;Description automatically generated">
            <a:extLst>
              <a:ext uri="{FF2B5EF4-FFF2-40B4-BE49-F238E27FC236}">
                <a16:creationId xmlns:a16="http://schemas.microsoft.com/office/drawing/2014/main" id="{5F1984EB-9D38-AB6A-9278-0A3F171A4CD2}"/>
              </a:ext>
            </a:extLst>
          </p:cNvPr>
          <p:cNvPicPr>
            <a:picLocks noChangeAspect="1"/>
          </p:cNvPicPr>
          <p:nvPr/>
        </p:nvPicPr>
        <p:blipFill>
          <a:blip r:embed="rId3">
            <a:extLst>
              <a:ext uri="{28A0092B-C50C-407E-A947-70E740481C1C}">
                <a14:useLocalDpi xmlns:a14="http://schemas.microsoft.com/office/drawing/2010/main" val="0"/>
              </a:ext>
            </a:extLst>
          </a:blip>
          <a:srcRect l="-675" t="-635" r="26755" b="635"/>
          <a:stretch/>
        </p:blipFill>
        <p:spPr>
          <a:xfrm>
            <a:off x="8643256" y="-43544"/>
            <a:ext cx="3548743" cy="6901543"/>
          </a:xfrm>
          <a:prstGeom prst="rect">
            <a:avLst/>
          </a:prstGeom>
        </p:spPr>
      </p:pic>
      <p:pic>
        <p:nvPicPr>
          <p:cNvPr id="6" name="Picture 5">
            <a:extLst>
              <a:ext uri="{FF2B5EF4-FFF2-40B4-BE49-F238E27FC236}">
                <a16:creationId xmlns:a16="http://schemas.microsoft.com/office/drawing/2014/main" id="{5A07D1FE-E5BB-E2B2-00DD-FA31B9E6317B}"/>
              </a:ext>
            </a:extLst>
          </p:cNvPr>
          <p:cNvPicPr>
            <a:picLocks noChangeAspect="1"/>
          </p:cNvPicPr>
          <p:nvPr/>
        </p:nvPicPr>
        <p:blipFill>
          <a:blip r:embed="rId4"/>
          <a:stretch>
            <a:fillRect/>
          </a:stretch>
        </p:blipFill>
        <p:spPr>
          <a:xfrm>
            <a:off x="0" y="0"/>
            <a:ext cx="841321" cy="841321"/>
          </a:xfrm>
          <a:prstGeom prst="rect">
            <a:avLst/>
          </a:prstGeom>
        </p:spPr>
      </p:pic>
      <p:pic>
        <p:nvPicPr>
          <p:cNvPr id="7" name="Picture 6">
            <a:extLst>
              <a:ext uri="{FF2B5EF4-FFF2-40B4-BE49-F238E27FC236}">
                <a16:creationId xmlns:a16="http://schemas.microsoft.com/office/drawing/2014/main" id="{CFE65F67-8264-5460-EB2B-0B7FAE4E1DD4}"/>
              </a:ext>
            </a:extLst>
          </p:cNvPr>
          <p:cNvPicPr>
            <a:picLocks noChangeAspect="1"/>
          </p:cNvPicPr>
          <p:nvPr/>
        </p:nvPicPr>
        <p:blipFill>
          <a:blip r:embed="rId4"/>
          <a:stretch>
            <a:fillRect/>
          </a:stretch>
        </p:blipFill>
        <p:spPr>
          <a:xfrm>
            <a:off x="11350678" y="6016678"/>
            <a:ext cx="841321" cy="841321"/>
          </a:xfrm>
          <a:prstGeom prst="rect">
            <a:avLst/>
          </a:prstGeom>
        </p:spPr>
      </p:pic>
    </p:spTree>
    <p:extLst>
      <p:ext uri="{BB962C8B-B14F-4D97-AF65-F5344CB8AC3E}">
        <p14:creationId xmlns:p14="http://schemas.microsoft.com/office/powerpoint/2010/main" val="313350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EF9B8-6670-21F4-E5D6-05A072E216DA}"/>
              </a:ext>
            </a:extLst>
          </p:cNvPr>
          <p:cNvSpPr txBox="1"/>
          <p:nvPr/>
        </p:nvSpPr>
        <p:spPr>
          <a:xfrm>
            <a:off x="859972" y="1309154"/>
            <a:ext cx="6096000" cy="4239687"/>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Commissioning and Contract Management </a:t>
            </a:r>
            <a:r>
              <a:rPr lang="en-GB" sz="1800" dirty="0">
                <a:effectLst/>
                <a:latin typeface="Calibri" panose="020F0502020204030204" pitchFamily="34" charset="0"/>
                <a:ea typeface="Calibri" panose="020F0502020204030204" pitchFamily="34" charset="0"/>
                <a:cs typeface="Arial" panose="020B0604020202020204" pitchFamily="34" charset="0"/>
              </a:rPr>
              <a:t>Spoke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 key focus of this reporting period was how MfC could best meet the needs of families and individuals experiencing financial hardship due to the ongoing cost-of-living crisis.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Following discussions with community members and partner organisations it was agreed that a ‘crisis fund’ would be established which organisations could access onward distribution at grass roots level.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As anticipated, the funds were accessed and distributed within days of the commissioning call.  The fund gave much needed support to 366 families [including 572 children under the age of 16] and individuals from across the four jurisdictions, with use including the purchase of food, fuel and school clothing.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shopping cart in a grocery store&#10;&#10;Description automatically generated">
            <a:extLst>
              <a:ext uri="{FF2B5EF4-FFF2-40B4-BE49-F238E27FC236}">
                <a16:creationId xmlns:a16="http://schemas.microsoft.com/office/drawing/2014/main" id="{E6DC4ED5-8A30-01B9-EDA8-E6B38A47C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155" y="911676"/>
            <a:ext cx="4465184" cy="5034642"/>
          </a:xfrm>
          <a:prstGeom prst="rect">
            <a:avLst/>
          </a:prstGeom>
        </p:spPr>
      </p:pic>
      <p:pic>
        <p:nvPicPr>
          <p:cNvPr id="6" name="Picture 5">
            <a:extLst>
              <a:ext uri="{FF2B5EF4-FFF2-40B4-BE49-F238E27FC236}">
                <a16:creationId xmlns:a16="http://schemas.microsoft.com/office/drawing/2014/main" id="{C63A54A7-24C7-0CD4-75E4-8FD5359DEC9E}"/>
              </a:ext>
            </a:extLst>
          </p:cNvPr>
          <p:cNvPicPr>
            <a:picLocks noChangeAspect="1"/>
          </p:cNvPicPr>
          <p:nvPr/>
        </p:nvPicPr>
        <p:blipFill>
          <a:blip r:embed="rId3"/>
          <a:stretch>
            <a:fillRect/>
          </a:stretch>
        </p:blipFill>
        <p:spPr>
          <a:xfrm>
            <a:off x="0" y="6016679"/>
            <a:ext cx="841321" cy="841321"/>
          </a:xfrm>
          <a:prstGeom prst="rect">
            <a:avLst/>
          </a:prstGeom>
        </p:spPr>
      </p:pic>
      <p:pic>
        <p:nvPicPr>
          <p:cNvPr id="7" name="Picture 6">
            <a:extLst>
              <a:ext uri="{FF2B5EF4-FFF2-40B4-BE49-F238E27FC236}">
                <a16:creationId xmlns:a16="http://schemas.microsoft.com/office/drawing/2014/main" id="{D4306FE1-1E06-499D-A802-2BF66944571F}"/>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229857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4C1BB-CE7D-7B17-53DA-3303F9A371B9}"/>
              </a:ext>
            </a:extLst>
          </p:cNvPr>
          <p:cNvSpPr txBox="1"/>
          <p:nvPr/>
        </p:nvSpPr>
        <p:spPr>
          <a:xfrm>
            <a:off x="898071" y="827316"/>
            <a:ext cx="10395857" cy="5049011"/>
          </a:xfrm>
          <a:prstGeom prst="rect">
            <a:avLst/>
          </a:prstGeom>
          <a:noFill/>
        </p:spPr>
        <p:txBody>
          <a:bodyPr wrap="square" rtlCol="0">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Moving for Change</a:t>
            </a:r>
            <a:r>
              <a:rPr lang="en-GB" sz="1800" dirty="0">
                <a:effectLst/>
                <a:latin typeface="Calibri" panose="020F0502020204030204" pitchFamily="34" charset="0"/>
                <a:ea typeface="Calibri" panose="020F0502020204030204" pitchFamily="34" charset="0"/>
                <a:cs typeface="Arial" panose="020B0604020202020204" pitchFamily="34" charset="0"/>
              </a:rPr>
              <a:t> has continued to make good progress during a year in which the protracted cost-of-living crisis has significantly impacted Gypsy, Roma and Traveller communities and, consequently, seen a sector that is consistently under-resourced being stretched to its limits when responding to community needs.  </a:t>
            </a:r>
          </a:p>
          <a:p>
            <a:pPr algn="ctr">
              <a:lnSpc>
                <a:spcPct val="107000"/>
              </a:lnSpc>
              <a:spcAft>
                <a:spcPts val="800"/>
              </a:spcAft>
            </a:pPr>
            <a:r>
              <a:rPr lang="en-GB" dirty="0">
                <a:latin typeface="Calibri" panose="020F0502020204030204" pitchFamily="34" charset="0"/>
                <a:ea typeface="Calibri" panose="020F0502020204030204" pitchFamily="34" charset="0"/>
                <a:cs typeface="Arial" panose="020B0604020202020204" pitchFamily="34" charset="0"/>
              </a:rPr>
              <a:t>O</a:t>
            </a:r>
            <a:r>
              <a:rPr lang="en-GB" sz="1800" dirty="0">
                <a:effectLst/>
                <a:latin typeface="Calibri" panose="020F0502020204030204" pitchFamily="34" charset="0"/>
                <a:ea typeface="Calibri" panose="020F0502020204030204" pitchFamily="34" charset="0"/>
                <a:cs typeface="Arial" panose="020B0604020202020204" pitchFamily="34" charset="0"/>
              </a:rPr>
              <a:t>ur partners have continued to deliver beyond expectations, and we thank them for their commitment to delivering to a cause common to us all.  Along with ongoing projects, this year saw: </a:t>
            </a:r>
          </a:p>
          <a:p>
            <a:pPr algn="ctr">
              <a:lnSpc>
                <a:spcPct val="107000"/>
              </a:lnSpc>
              <a:spcAft>
                <a:spcPts val="800"/>
              </a:spcAft>
            </a:pPr>
            <a:r>
              <a:rPr lang="en-GB" b="1" dirty="0">
                <a:latin typeface="Calibri" panose="020F0502020204030204" pitchFamily="34" charset="0"/>
                <a:ea typeface="Calibri" panose="020F0502020204030204" pitchFamily="34" charset="0"/>
                <a:cs typeface="Arial" panose="020B0604020202020204" pitchFamily="34" charset="0"/>
              </a:rPr>
              <a:t>2 New Professional Mentorships</a:t>
            </a:r>
          </a:p>
          <a:p>
            <a:pPr algn="ctr">
              <a:lnSpc>
                <a:spcPct val="107000"/>
              </a:lnSpc>
              <a:spcAft>
                <a:spcPts val="800"/>
              </a:spcAft>
            </a:pPr>
            <a:r>
              <a:rPr lang="en-GB" b="1" dirty="0">
                <a:latin typeface="Calibri" panose="020F0502020204030204" pitchFamily="34" charset="0"/>
                <a:ea typeface="Calibri" panose="020F0502020204030204" pitchFamily="34" charset="0"/>
                <a:cs typeface="Arial" panose="020B0604020202020204" pitchFamily="34" charset="0"/>
              </a:rPr>
              <a:t>3 New Large-Scale Projects</a:t>
            </a:r>
          </a:p>
          <a:p>
            <a:pPr algn="ctr">
              <a:lnSpc>
                <a:spcPct val="107000"/>
              </a:lnSpc>
              <a:spcAft>
                <a:spcPts val="800"/>
              </a:spcAft>
            </a:pPr>
            <a:r>
              <a:rPr lang="en-GB" b="1" dirty="0">
                <a:latin typeface="Calibri" panose="020F0502020204030204" pitchFamily="34" charset="0"/>
                <a:ea typeface="Calibri" panose="020F0502020204030204" pitchFamily="34" charset="0"/>
                <a:cs typeface="Arial" panose="020B0604020202020204" pitchFamily="34" charset="0"/>
              </a:rPr>
              <a:t>8 Gypsy, Roma, Traveller History Month [GRTHM] Micro Projects</a:t>
            </a:r>
          </a:p>
          <a:p>
            <a:pPr algn="ctr">
              <a:lnSpc>
                <a:spcPct val="107000"/>
              </a:lnSpc>
              <a:spcAft>
                <a:spcPts val="800"/>
              </a:spcAft>
            </a:pPr>
            <a:r>
              <a:rPr lang="en-GB" b="1" dirty="0">
                <a:latin typeface="Calibri" panose="020F0502020204030204" pitchFamily="34" charset="0"/>
                <a:ea typeface="Calibri" panose="020F0502020204030204" pitchFamily="34" charset="0"/>
                <a:cs typeface="Arial" panose="020B0604020202020204" pitchFamily="34" charset="0"/>
              </a:rPr>
              <a:t>2 Test and Learn Digital Inclusion Projects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being commissioned as the MfC Network continued to grow.</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geographical reach of the programme was maintained with projects in</a:t>
            </a:r>
            <a:r>
              <a:rPr lang="en-GB" sz="1800" b="1" dirty="0">
                <a:effectLst/>
                <a:latin typeface="Calibri" panose="020F0502020204030204" pitchFamily="34" charset="0"/>
                <a:ea typeface="Calibri" panose="020F0502020204030204" pitchFamily="34" charset="0"/>
                <a:cs typeface="Arial" panose="020B0604020202020204" pitchFamily="34" charset="0"/>
              </a:rPr>
              <a:t> Wales, Scotland </a:t>
            </a:r>
            <a:r>
              <a:rPr lang="en-GB" sz="1800" dirty="0">
                <a:effectLst/>
                <a:latin typeface="Calibri" panose="020F0502020204030204" pitchFamily="34" charset="0"/>
                <a:ea typeface="Calibri" panose="020F0502020204030204" pitchFamily="34" charset="0"/>
                <a:cs typeface="Arial" panose="020B0604020202020204" pitchFamily="34" charset="0"/>
              </a:rPr>
              <a:t>and</a:t>
            </a:r>
            <a:r>
              <a:rPr lang="en-GB" sz="1800" b="1" dirty="0">
                <a:effectLst/>
                <a:latin typeface="Calibri" panose="020F0502020204030204" pitchFamily="34" charset="0"/>
                <a:ea typeface="Calibri" panose="020F0502020204030204" pitchFamily="34" charset="0"/>
                <a:cs typeface="Arial" panose="020B0604020202020204" pitchFamily="34" charset="0"/>
              </a:rPr>
              <a:t> England</a:t>
            </a:r>
            <a:r>
              <a:rPr lang="en-GB" sz="1800" dirty="0">
                <a:effectLst/>
                <a:latin typeface="Calibri" panose="020F0502020204030204" pitchFamily="34" charset="0"/>
                <a:ea typeface="Calibri" panose="020F0502020204030204" pitchFamily="34" charset="0"/>
                <a:cs typeface="Arial" panose="020B0604020202020204" pitchFamily="34" charset="0"/>
              </a:rPr>
              <a:t> and extended into </a:t>
            </a:r>
            <a:r>
              <a:rPr lang="en-GB" sz="1800" b="1" dirty="0">
                <a:effectLst/>
                <a:latin typeface="Calibri" panose="020F0502020204030204" pitchFamily="34" charset="0"/>
                <a:ea typeface="Calibri" panose="020F0502020204030204" pitchFamily="34" charset="0"/>
                <a:cs typeface="Arial" panose="020B0604020202020204" pitchFamily="34" charset="0"/>
              </a:rPr>
              <a:t>Northern Ireland </a:t>
            </a:r>
            <a:r>
              <a:rPr lang="en-GB" sz="1800" dirty="0">
                <a:effectLst/>
                <a:latin typeface="Calibri" panose="020F0502020204030204" pitchFamily="34" charset="0"/>
                <a:ea typeface="Calibri" panose="020F0502020204030204" pitchFamily="34" charset="0"/>
                <a:cs typeface="Arial" panose="020B0604020202020204" pitchFamily="34" charset="0"/>
              </a:rPr>
              <a:t>in the summer of 2023.  </a:t>
            </a:r>
          </a:p>
          <a:p>
            <a:pPr algn="ctr">
              <a:lnSpc>
                <a:spcPct val="107000"/>
              </a:lnSpc>
              <a:spcAft>
                <a:spcPts val="800"/>
              </a:spcAft>
            </a:pPr>
            <a:r>
              <a:rPr lang="en-GB" dirty="0">
                <a:latin typeface="Calibri" panose="020F0502020204030204" pitchFamily="34" charset="0"/>
                <a:ea typeface="Calibri" panose="020F0502020204030204" pitchFamily="34" charset="0"/>
                <a:cs typeface="Arial" panose="020B0604020202020204" pitchFamily="34" charset="0"/>
              </a:rPr>
              <a:t>We also </a:t>
            </a:r>
            <a:r>
              <a:rPr lang="en-GB" sz="1800" dirty="0">
                <a:effectLst/>
                <a:latin typeface="Calibri" panose="020F0502020204030204" pitchFamily="34" charset="0"/>
                <a:ea typeface="Calibri" panose="020F0502020204030204" pitchFamily="34" charset="0"/>
                <a:cs typeface="Arial" panose="020B0604020202020204" pitchFamily="34" charset="0"/>
              </a:rPr>
              <a:t>established a </a:t>
            </a:r>
            <a:r>
              <a:rPr lang="en-GB" sz="1800" b="1" dirty="0">
                <a:effectLst/>
                <a:latin typeface="Calibri" panose="020F0502020204030204" pitchFamily="34" charset="0"/>
                <a:ea typeface="Calibri" panose="020F0502020204030204" pitchFamily="34" charset="0"/>
                <a:cs typeface="Arial" panose="020B0604020202020204" pitchFamily="34" charset="0"/>
              </a:rPr>
              <a:t>Crisis </a:t>
            </a:r>
            <a:r>
              <a:rPr lang="en-GB" b="1" dirty="0">
                <a:latin typeface="Calibri" panose="020F0502020204030204" pitchFamily="34" charset="0"/>
                <a:ea typeface="Calibri" panose="020F0502020204030204" pitchFamily="34" charset="0"/>
                <a:cs typeface="Arial" panose="020B0604020202020204" pitchFamily="34" charset="0"/>
              </a:rPr>
              <a:t>G</a:t>
            </a:r>
            <a:r>
              <a:rPr lang="en-GB" sz="1800" b="1" dirty="0">
                <a:effectLst/>
                <a:latin typeface="Calibri" panose="020F0502020204030204" pitchFamily="34" charset="0"/>
                <a:ea typeface="Calibri" panose="020F0502020204030204" pitchFamily="34" charset="0"/>
                <a:cs typeface="Arial" panose="020B0604020202020204" pitchFamily="34" charset="0"/>
              </a:rPr>
              <a:t>rant </a:t>
            </a:r>
            <a:r>
              <a:rPr lang="en-GB" b="1" dirty="0">
                <a:latin typeface="Calibri" panose="020F0502020204030204" pitchFamily="34" charset="0"/>
                <a:ea typeface="Calibri" panose="020F0502020204030204" pitchFamily="34" charset="0"/>
                <a:cs typeface="Arial" panose="020B0604020202020204" pitchFamily="34" charset="0"/>
              </a:rPr>
              <a:t>F</a:t>
            </a:r>
            <a:r>
              <a:rPr lang="en-GB" sz="1800" b="1" dirty="0">
                <a:effectLst/>
                <a:latin typeface="Calibri" panose="020F0502020204030204" pitchFamily="34" charset="0"/>
                <a:ea typeface="Calibri" panose="020F0502020204030204" pitchFamily="34" charset="0"/>
                <a:cs typeface="Arial" panose="020B0604020202020204" pitchFamily="34" charset="0"/>
              </a:rPr>
              <a:t>und </a:t>
            </a:r>
            <a:r>
              <a:rPr lang="en-GB" sz="1800" dirty="0">
                <a:effectLst/>
                <a:latin typeface="Calibri" panose="020F0502020204030204" pitchFamily="34" charset="0"/>
                <a:ea typeface="Calibri" panose="020F0502020204030204" pitchFamily="34" charset="0"/>
                <a:cs typeface="Arial" panose="020B0604020202020204" pitchFamily="34" charset="0"/>
              </a:rPr>
              <a:t>which distributed crisis funds to 366 individuals and families across the four jurisdictions during the year.</a:t>
            </a:r>
          </a:p>
        </p:txBody>
      </p:sp>
      <p:pic>
        <p:nvPicPr>
          <p:cNvPr id="3" name="Picture 2">
            <a:extLst>
              <a:ext uri="{FF2B5EF4-FFF2-40B4-BE49-F238E27FC236}">
                <a16:creationId xmlns:a16="http://schemas.microsoft.com/office/drawing/2014/main" id="{CB402A6D-F247-776F-3F84-6DA70626F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41254" cy="838200"/>
          </a:xfrm>
          <a:prstGeom prst="rect">
            <a:avLst/>
          </a:prstGeom>
        </p:spPr>
      </p:pic>
      <p:pic>
        <p:nvPicPr>
          <p:cNvPr id="7" name="Picture 6">
            <a:extLst>
              <a:ext uri="{FF2B5EF4-FFF2-40B4-BE49-F238E27FC236}">
                <a16:creationId xmlns:a16="http://schemas.microsoft.com/office/drawing/2014/main" id="{48A9B511-B7D0-925E-FCBC-A917C15F6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6830" y="6019800"/>
            <a:ext cx="841254" cy="838200"/>
          </a:xfrm>
          <a:prstGeom prst="rect">
            <a:avLst/>
          </a:prstGeom>
        </p:spPr>
      </p:pic>
    </p:spTree>
    <p:extLst>
      <p:ext uri="{BB962C8B-B14F-4D97-AF65-F5344CB8AC3E}">
        <p14:creationId xmlns:p14="http://schemas.microsoft.com/office/powerpoint/2010/main" val="74981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D056A8-4F39-7135-923C-C09E694D7439}"/>
              </a:ext>
            </a:extLst>
          </p:cNvPr>
          <p:cNvSpPr txBox="1"/>
          <p:nvPr/>
        </p:nvSpPr>
        <p:spPr>
          <a:xfrm>
            <a:off x="5431971" y="824056"/>
            <a:ext cx="6096000" cy="5209888"/>
          </a:xfrm>
          <a:prstGeom prst="rect">
            <a:avLst/>
          </a:prstGeom>
          <a:noFill/>
        </p:spPr>
        <p:txBody>
          <a:bodyPr wrap="square">
            <a:spAutoFit/>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Breakdown of grants by jurisdiction: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England: 235 individuals/families, 328 children;</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Scotland: 6 individuals/families, 20 children;</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Wales: 22 individuals/families,  44 children;</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Northern Ireland: 73 individuals/families, 180 children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[note these high numbers are due to small value Lidl vouchers being issued].</a:t>
            </a:r>
          </a:p>
          <a:p>
            <a:pPr algn="ctr">
              <a:lnSpc>
                <a:spcPct val="107000"/>
              </a:lnSpc>
              <a:spcAft>
                <a:spcPts val="800"/>
              </a:spcAft>
            </a:pP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To enable partner organisation to meet existing and begin to address emerging need, we extended currently-commissioned projects by one year.  In addition, </a:t>
            </a:r>
            <a:r>
              <a:rPr lang="en-GB" sz="1800" b="1" dirty="0">
                <a:effectLst/>
                <a:latin typeface="Calibri" panose="020F0502020204030204" pitchFamily="34" charset="0"/>
                <a:ea typeface="Calibri" panose="020F0502020204030204" pitchFamily="34" charset="0"/>
                <a:cs typeface="Arial" panose="020B0604020202020204" pitchFamily="34" charset="0"/>
              </a:rPr>
              <a:t>3 new projects focusing on local and national planning policy and processes and site provision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2 new Professional Mentorship placements </a:t>
            </a:r>
            <a:r>
              <a:rPr lang="en-GB" sz="1800" dirty="0">
                <a:effectLst/>
                <a:latin typeface="Calibri" panose="020F0502020204030204" pitchFamily="34" charset="0"/>
                <a:ea typeface="Calibri" panose="020F0502020204030204" pitchFamily="34" charset="0"/>
                <a:cs typeface="Arial" panose="020B0604020202020204" pitchFamily="34" charset="0"/>
              </a:rPr>
              <a:t>and </a:t>
            </a:r>
            <a:r>
              <a:rPr lang="en-GB" sz="1800" b="1" dirty="0">
                <a:effectLst/>
                <a:latin typeface="Calibri" panose="020F0502020204030204" pitchFamily="34" charset="0"/>
                <a:ea typeface="Calibri" panose="020F0502020204030204" pitchFamily="34" charset="0"/>
                <a:cs typeface="Arial" panose="020B0604020202020204" pitchFamily="34" charset="0"/>
              </a:rPr>
              <a:t>8 GRTHM micro projects</a:t>
            </a:r>
            <a:r>
              <a:rPr lang="en-GB" sz="1800" dirty="0">
                <a:effectLst/>
                <a:latin typeface="Calibri" panose="020F0502020204030204" pitchFamily="34" charset="0"/>
                <a:ea typeface="Calibri" panose="020F0502020204030204" pitchFamily="34" charset="0"/>
                <a:cs typeface="Arial" panose="020B0604020202020204" pitchFamily="34" charset="0"/>
              </a:rPr>
              <a:t> were commissioned during this reporting period.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70FB8B-540B-305A-4FE5-6722517F3DA4}"/>
              </a:ext>
            </a:extLst>
          </p:cNvPr>
          <p:cNvPicPr>
            <a:picLocks noChangeAspect="1"/>
          </p:cNvPicPr>
          <p:nvPr/>
        </p:nvPicPr>
        <p:blipFill>
          <a:blip r:embed="rId2"/>
          <a:stretch>
            <a:fillRect/>
          </a:stretch>
        </p:blipFill>
        <p:spPr>
          <a:xfrm>
            <a:off x="1023259" y="544287"/>
            <a:ext cx="3831770" cy="5769426"/>
          </a:xfrm>
          <a:prstGeom prst="rect">
            <a:avLst/>
          </a:prstGeom>
        </p:spPr>
      </p:pic>
      <p:pic>
        <p:nvPicPr>
          <p:cNvPr id="5" name="Picture 4">
            <a:extLst>
              <a:ext uri="{FF2B5EF4-FFF2-40B4-BE49-F238E27FC236}">
                <a16:creationId xmlns:a16="http://schemas.microsoft.com/office/drawing/2014/main" id="{D5D6589E-5EE9-D969-8248-5EB4F8BDC895}"/>
              </a:ext>
            </a:extLst>
          </p:cNvPr>
          <p:cNvPicPr>
            <a:picLocks noChangeAspect="1"/>
          </p:cNvPicPr>
          <p:nvPr/>
        </p:nvPicPr>
        <p:blipFill>
          <a:blip r:embed="rId3"/>
          <a:stretch>
            <a:fillRect/>
          </a:stretch>
        </p:blipFill>
        <p:spPr>
          <a:xfrm>
            <a:off x="0" y="21773"/>
            <a:ext cx="841321" cy="841321"/>
          </a:xfrm>
          <a:prstGeom prst="rect">
            <a:avLst/>
          </a:prstGeom>
        </p:spPr>
      </p:pic>
      <p:pic>
        <p:nvPicPr>
          <p:cNvPr id="6" name="Picture 5">
            <a:extLst>
              <a:ext uri="{FF2B5EF4-FFF2-40B4-BE49-F238E27FC236}">
                <a16:creationId xmlns:a16="http://schemas.microsoft.com/office/drawing/2014/main" id="{F1D4CA45-658A-164B-73EA-6CEE75C6B2DA}"/>
              </a:ext>
            </a:extLst>
          </p:cNvPr>
          <p:cNvPicPr>
            <a:picLocks noChangeAspect="1"/>
          </p:cNvPicPr>
          <p:nvPr/>
        </p:nvPicPr>
        <p:blipFill>
          <a:blip r:embed="rId3"/>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267768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4671AB-3854-2033-5F4E-33050D835E59}"/>
              </a:ext>
            </a:extLst>
          </p:cNvPr>
          <p:cNvSpPr txBox="1"/>
          <p:nvPr/>
        </p:nvSpPr>
        <p:spPr>
          <a:xfrm>
            <a:off x="1045029" y="1010344"/>
            <a:ext cx="10101942" cy="4547463"/>
          </a:xfrm>
          <a:prstGeom prst="rect">
            <a:avLst/>
          </a:prstGeom>
          <a:noFill/>
        </p:spPr>
        <p:txBody>
          <a:bodyPr wrap="square">
            <a:spAutoFit/>
          </a:bodyPr>
          <a:lstStyle/>
          <a:p>
            <a:pPr algn="ctr">
              <a:lnSpc>
                <a:spcPct val="107000"/>
              </a:lnSpc>
              <a:spcAft>
                <a:spcPts val="800"/>
              </a:spcAft>
            </a:pPr>
            <a:r>
              <a:rPr lang="en-GB" b="1" dirty="0">
                <a:effectLst/>
                <a:latin typeface="Calibri" panose="020F0502020204030204" pitchFamily="34" charset="0"/>
                <a:ea typeface="Calibri" panose="020F0502020204030204" pitchFamily="34" charset="0"/>
                <a:cs typeface="Arial" panose="020B0604020202020204" pitchFamily="34" charset="0"/>
              </a:rPr>
              <a:t>Contract </a:t>
            </a:r>
            <a:r>
              <a:rPr lang="en-GB" dirty="0">
                <a:effectLst/>
                <a:latin typeface="Calibri" panose="020F0502020204030204" pitchFamily="34" charset="0"/>
                <a:ea typeface="Calibri" panose="020F0502020204030204" pitchFamily="34" charset="0"/>
                <a:cs typeface="Arial" panose="020B0604020202020204" pitchFamily="34" charset="0"/>
              </a:rPr>
              <a:t>Management</a:t>
            </a:r>
          </a:p>
          <a:p>
            <a:pPr algn="ctr">
              <a:lnSpc>
                <a:spcPct val="107000"/>
              </a:lnSpc>
              <a:spcAft>
                <a:spcPts val="800"/>
              </a:spcAft>
            </a:pPr>
            <a:endParaRPr lang="en-GB"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major challenge for the Commissioning Spoke Lead this reporting process was the merging of Commissioning and Contracts Management due to the organisation responsible for Programme/Contracts Management moving on in December 2023.  </a:t>
            </a: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Whilst this challenge presented the Commissioning Spoke Lead with a need to ‘hit the ground running’ to ensure continuity of support to commissioned projects and the Board, it also presented an opportunity to streamline roles and responsibilities, assess and reset/rewrite reporting processes and forms and achieve a reduction in administration costs. </a:t>
            </a: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Four months on, the Commissioning Lead has settled into her new role and feedback from commissioned projects </a:t>
            </a:r>
            <a:r>
              <a:rPr lang="en-GB" sz="1800" i="1" dirty="0">
                <a:effectLst/>
                <a:latin typeface="Calibri" panose="020F0502020204030204" pitchFamily="34" charset="0"/>
                <a:ea typeface="Calibri" panose="020F0502020204030204" pitchFamily="34" charset="0"/>
                <a:cs typeface="Arial" panose="020B0604020202020204" pitchFamily="34" charset="0"/>
              </a:rPr>
              <a:t>vis a vis </a:t>
            </a:r>
            <a:r>
              <a:rPr lang="en-GB" sz="1800" dirty="0">
                <a:effectLst/>
                <a:latin typeface="Calibri" panose="020F0502020204030204" pitchFamily="34" charset="0"/>
                <a:ea typeface="Calibri" panose="020F0502020204030204" pitchFamily="34" charset="0"/>
                <a:cs typeface="Arial" panose="020B0604020202020204" pitchFamily="34" charset="0"/>
              </a:rPr>
              <a:t>the new reporting and support processes has been positive.</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63D6A22-C606-A3FD-3770-EF082E4A1460}"/>
              </a:ext>
            </a:extLst>
          </p:cNvPr>
          <p:cNvPicPr>
            <a:picLocks noChangeAspect="1"/>
          </p:cNvPicPr>
          <p:nvPr/>
        </p:nvPicPr>
        <p:blipFill>
          <a:blip r:embed="rId2"/>
          <a:stretch>
            <a:fillRect/>
          </a:stretch>
        </p:blipFill>
        <p:spPr>
          <a:xfrm>
            <a:off x="0" y="6016679"/>
            <a:ext cx="841321" cy="841321"/>
          </a:xfrm>
          <a:prstGeom prst="rect">
            <a:avLst/>
          </a:prstGeom>
        </p:spPr>
      </p:pic>
      <p:pic>
        <p:nvPicPr>
          <p:cNvPr id="5" name="Picture 4">
            <a:extLst>
              <a:ext uri="{FF2B5EF4-FFF2-40B4-BE49-F238E27FC236}">
                <a16:creationId xmlns:a16="http://schemas.microsoft.com/office/drawing/2014/main" id="{04CB5D53-2C06-C855-7ABC-E734DB37FD76}"/>
              </a:ext>
            </a:extLst>
          </p:cNvPr>
          <p:cNvPicPr>
            <a:picLocks noChangeAspect="1"/>
          </p:cNvPicPr>
          <p:nvPr/>
        </p:nvPicPr>
        <p:blipFill>
          <a:blip r:embed="rId2"/>
          <a:stretch>
            <a:fillRect/>
          </a:stretch>
        </p:blipFill>
        <p:spPr>
          <a:xfrm>
            <a:off x="11350679" y="0"/>
            <a:ext cx="841321" cy="841321"/>
          </a:xfrm>
          <a:prstGeom prst="rect">
            <a:avLst/>
          </a:prstGeom>
        </p:spPr>
      </p:pic>
    </p:spTree>
    <p:extLst>
      <p:ext uri="{BB962C8B-B14F-4D97-AF65-F5344CB8AC3E}">
        <p14:creationId xmlns:p14="http://schemas.microsoft.com/office/powerpoint/2010/main" val="40118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630FBE-5831-1707-88E3-5CDC0C42E96D}"/>
              </a:ext>
            </a:extLst>
          </p:cNvPr>
          <p:cNvSpPr txBox="1"/>
          <p:nvPr/>
        </p:nvSpPr>
        <p:spPr>
          <a:xfrm>
            <a:off x="4968766" y="111513"/>
            <a:ext cx="6017085" cy="6110056"/>
          </a:xfrm>
          <a:prstGeom prst="rect">
            <a:avLst/>
          </a:prstGeom>
        </p:spPr>
        <p:txBody>
          <a:bodyPr vert="horz" lIns="91440" tIns="45720" rIns="91440" bIns="45720" rtlCol="0" anchor="ctr">
            <a:normAutofit/>
          </a:bodyPr>
          <a:lstStyle/>
          <a:p>
            <a:pPr algn="ctr" defTabSz="914400">
              <a:lnSpc>
                <a:spcPct val="90000"/>
              </a:lnSpc>
              <a:spcAft>
                <a:spcPts val="8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Spotlight</a:t>
            </a:r>
            <a:r>
              <a:rPr lang="en-US" sz="2400" b="1" dirty="0">
                <a:latin typeface="Calibri" panose="020F0502020204030204" pitchFamily="34" charset="0"/>
                <a:ea typeface="Calibri" panose="020F0502020204030204" pitchFamily="34" charset="0"/>
                <a:cs typeface="Calibri" panose="020F0502020204030204" pitchFamily="34" charset="0"/>
              </a:rPr>
              <a:t> O</a:t>
            </a:r>
            <a:r>
              <a:rPr lang="en-US" sz="2400" b="1" dirty="0">
                <a:effectLst/>
                <a:latin typeface="Calibri" panose="020F0502020204030204" pitchFamily="34" charset="0"/>
                <a:ea typeface="Calibri" panose="020F0502020204030204" pitchFamily="34" charset="0"/>
                <a:cs typeface="Calibri" panose="020F0502020204030204" pitchFamily="34" charset="0"/>
              </a:rPr>
              <a:t>n </a:t>
            </a:r>
            <a:r>
              <a:rPr lang="en-US" sz="2400" dirty="0">
                <a:effectLst/>
                <a:latin typeface="Calibri" panose="020F0502020204030204" pitchFamily="34" charset="0"/>
                <a:ea typeface="Calibri" panose="020F0502020204030204" pitchFamily="34" charset="0"/>
                <a:cs typeface="Calibri" panose="020F0502020204030204" pitchFamily="34" charset="0"/>
              </a:rPr>
              <a:t>Projects</a:t>
            </a:r>
          </a:p>
          <a:p>
            <a:pPr algn="ctr" defTabSz="914400">
              <a:lnSpc>
                <a:spcPct val="90000"/>
              </a:lnSpc>
              <a:spcAft>
                <a:spcPts val="8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This year has seen our geographical reach extend to Northern Ireland – meaning that we are now </a:t>
            </a:r>
            <a:r>
              <a:rPr lang="en-US" i="1" dirty="0">
                <a:effectLst/>
                <a:latin typeface="Calibri" panose="020F0502020204030204" pitchFamily="34" charset="0"/>
                <a:ea typeface="Calibri" panose="020F0502020204030204" pitchFamily="34" charset="0"/>
                <a:cs typeface="Calibri" panose="020F0502020204030204" pitchFamily="34" charset="0"/>
              </a:rPr>
              <a:t>Moving for Change</a:t>
            </a:r>
            <a:r>
              <a:rPr lang="en-US" dirty="0">
                <a:effectLst/>
                <a:latin typeface="Calibri" panose="020F0502020204030204" pitchFamily="34" charset="0"/>
                <a:ea typeface="Calibri" panose="020F0502020204030204" pitchFamily="34" charset="0"/>
                <a:cs typeface="Calibri" panose="020F0502020204030204" pitchFamily="34" charset="0"/>
              </a:rPr>
              <a:t> in all four jurisdictions of the UK.  This is a major achievement and one we are proud of.  </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diversity of commissioned projects is also to be celebrated, from Education at the Roadside with Gypsy Travellers in the Scottish Highlands, to Professional Mentorships and digital inclusion work with young Roma in Armagh, to the Churches Network Sanctuary Stopping Project in England, to research projects in Wales and many more in between, we are supporting individuals and organisations to improve the quality of life for Gypsies, Roma and Travellers living roadside or in insecure accommodation and the communities in which they live across the UK.  </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following is a snapshot of the diversity and geographical range of our ongoing and newly commissioned projects.</a:t>
            </a:r>
          </a:p>
        </p:txBody>
      </p:sp>
      <p:pic>
        <p:nvPicPr>
          <p:cNvPr id="11" name="Picture 10">
            <a:extLst>
              <a:ext uri="{FF2B5EF4-FFF2-40B4-BE49-F238E27FC236}">
                <a16:creationId xmlns:a16="http://schemas.microsoft.com/office/drawing/2014/main" id="{F3D77457-02C2-B6F1-E99B-387A45A86C76}"/>
              </a:ext>
            </a:extLst>
          </p:cNvPr>
          <p:cNvPicPr>
            <a:picLocks noChangeAspect="1"/>
          </p:cNvPicPr>
          <p:nvPr/>
        </p:nvPicPr>
        <p:blipFill>
          <a:blip r:embed="rId2"/>
          <a:stretch>
            <a:fillRect/>
          </a:stretch>
        </p:blipFill>
        <p:spPr>
          <a:xfrm>
            <a:off x="-3121" y="0"/>
            <a:ext cx="841321" cy="841321"/>
          </a:xfrm>
          <a:prstGeom prst="rect">
            <a:avLst/>
          </a:prstGeom>
        </p:spPr>
      </p:pic>
      <p:pic>
        <p:nvPicPr>
          <p:cNvPr id="13" name="Picture 12">
            <a:extLst>
              <a:ext uri="{FF2B5EF4-FFF2-40B4-BE49-F238E27FC236}">
                <a16:creationId xmlns:a16="http://schemas.microsoft.com/office/drawing/2014/main" id="{934AB290-8D5E-D5E7-56E6-FE64740F99DA}"/>
              </a:ext>
            </a:extLst>
          </p:cNvPr>
          <p:cNvPicPr>
            <a:picLocks noChangeAspect="1"/>
          </p:cNvPicPr>
          <p:nvPr/>
        </p:nvPicPr>
        <p:blipFill>
          <a:blip r:embed="rId2"/>
          <a:stretch>
            <a:fillRect/>
          </a:stretch>
        </p:blipFill>
        <p:spPr>
          <a:xfrm>
            <a:off x="10565191" y="6016679"/>
            <a:ext cx="841321" cy="841321"/>
          </a:xfrm>
          <a:prstGeom prst="rect">
            <a:avLst/>
          </a:prstGeom>
        </p:spPr>
      </p:pic>
      <p:pic>
        <p:nvPicPr>
          <p:cNvPr id="2" name="Picture 1">
            <a:extLst>
              <a:ext uri="{FF2B5EF4-FFF2-40B4-BE49-F238E27FC236}">
                <a16:creationId xmlns:a16="http://schemas.microsoft.com/office/drawing/2014/main" id="{40CBF185-9642-83F6-1618-2EF753A13F63}"/>
              </a:ext>
            </a:extLst>
          </p:cNvPr>
          <p:cNvPicPr>
            <a:picLocks noChangeAspect="1"/>
          </p:cNvPicPr>
          <p:nvPr/>
        </p:nvPicPr>
        <p:blipFill>
          <a:blip r:embed="rId3"/>
          <a:srcRect l="39387" t="4480" b="3683"/>
          <a:stretch/>
        </p:blipFill>
        <p:spPr>
          <a:xfrm>
            <a:off x="-1" y="-1"/>
            <a:ext cx="4506589" cy="6858001"/>
          </a:xfrm>
          <a:prstGeom prst="rect">
            <a:avLst/>
          </a:prstGeom>
        </p:spPr>
      </p:pic>
    </p:spTree>
    <p:extLst>
      <p:ext uri="{BB962C8B-B14F-4D97-AF65-F5344CB8AC3E}">
        <p14:creationId xmlns:p14="http://schemas.microsoft.com/office/powerpoint/2010/main" val="365135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C1CCA9-ED24-11EA-4B73-02E6E54D46C0}"/>
              </a:ext>
            </a:extLst>
          </p:cNvPr>
          <p:cNvSpPr txBox="1"/>
          <p:nvPr/>
        </p:nvSpPr>
        <p:spPr>
          <a:xfrm>
            <a:off x="783771" y="483605"/>
            <a:ext cx="6096000" cy="774507"/>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Scotland</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Article 12 in Scotland: Education at the Roadside</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A60661-1834-BD4D-8251-CD6EA500C035}"/>
              </a:ext>
            </a:extLst>
          </p:cNvPr>
          <p:cNvSpPr txBox="1"/>
          <p:nvPr/>
        </p:nvSpPr>
        <p:spPr>
          <a:xfrm>
            <a:off x="896275" y="1310038"/>
            <a:ext cx="6096000" cy="5127301"/>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Agreed Outcomes</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kern="1200" dirty="0">
                <a:solidFill>
                  <a:srgbClr val="000000"/>
                </a:solidFill>
                <a:effectLst/>
                <a:latin typeface="Calibri" panose="020F0502020204030204" pitchFamily="34" charset="0"/>
                <a:ea typeface="Calibri" panose="020F0502020204030204" pitchFamily="34" charset="0"/>
              </a:rPr>
              <a:t>1) </a:t>
            </a:r>
            <a:r>
              <a:rPr lang="en-GB" sz="1800" kern="1200" dirty="0">
                <a:solidFill>
                  <a:srgbClr val="000000"/>
                </a:solidFill>
                <a:effectLst/>
                <a:latin typeface="Calibri" panose="020F0502020204030204" pitchFamily="34" charset="0"/>
                <a:ea typeface="Calibri" panose="020F0502020204030204" pitchFamily="34" charset="0"/>
              </a:rPr>
              <a:t>Improved educational and employment/self-employment opportunities for </a:t>
            </a:r>
            <a:r>
              <a:rPr lang="en-GB" sz="1800" b="1" kern="1200" dirty="0">
                <a:solidFill>
                  <a:srgbClr val="000000"/>
                </a:solidFill>
                <a:effectLst/>
                <a:latin typeface="Calibri" panose="020F0502020204030204" pitchFamily="34" charset="0"/>
                <a:ea typeface="Calibri" panose="020F0502020204030204" pitchFamily="34" charset="0"/>
              </a:rPr>
              <a:t>young Gypsy/Travellers </a:t>
            </a:r>
            <a:r>
              <a:rPr lang="en-GB" sz="1800" kern="1200" dirty="0">
                <a:solidFill>
                  <a:srgbClr val="000000"/>
                </a:solidFill>
                <a:effectLst/>
                <a:latin typeface="Calibri" panose="020F0502020204030204" pitchFamily="34" charset="0"/>
                <a:ea typeface="Calibri" panose="020F0502020204030204" pitchFamily="34" charset="0"/>
              </a:rPr>
              <a:t>who are shifting or living roadside in </a:t>
            </a:r>
            <a:r>
              <a:rPr lang="en-GB" sz="1800" b="1" kern="1200" dirty="0">
                <a:solidFill>
                  <a:srgbClr val="000000"/>
                </a:solidFill>
                <a:effectLst/>
                <a:latin typeface="Calibri" panose="020F0502020204030204" pitchFamily="34" charset="0"/>
                <a:ea typeface="Calibri" panose="020F0502020204030204" pitchFamily="34" charset="0"/>
              </a:rPr>
              <a:t>North-East Scotland </a:t>
            </a:r>
            <a:r>
              <a:rPr lang="en-GB" sz="1800" kern="1200" dirty="0">
                <a:solidFill>
                  <a:srgbClr val="000000"/>
                </a:solidFill>
                <a:effectLst/>
                <a:latin typeface="Calibri" panose="020F0502020204030204" pitchFamily="34" charset="0"/>
                <a:ea typeface="Calibri" panose="020F0502020204030204" pitchFamily="34" charset="0"/>
              </a:rPr>
              <a:t>and the </a:t>
            </a:r>
            <a:r>
              <a:rPr lang="en-GB" sz="1800" b="1" kern="1200" dirty="0">
                <a:solidFill>
                  <a:srgbClr val="000000"/>
                </a:solidFill>
                <a:effectLst/>
                <a:latin typeface="Calibri" panose="020F0502020204030204" pitchFamily="34" charset="0"/>
                <a:ea typeface="Calibri" panose="020F0502020204030204" pitchFamily="34" charset="0"/>
              </a:rPr>
              <a:t>Scottish Highlands</a:t>
            </a:r>
            <a:r>
              <a:rPr lang="en-GB" sz="1800" kern="1200" dirty="0">
                <a:solidFill>
                  <a:srgbClr val="000000"/>
                </a:solidFill>
                <a:effectLst/>
                <a:latin typeface="Calibri" panose="020F0502020204030204" pitchFamily="34" charset="0"/>
                <a:ea typeface="Calibri" panose="020F0502020204030204" pitchFamily="34" charset="0"/>
              </a:rPr>
              <a:t> while building a bespoke support system that ensures continued support while families shift.</a:t>
            </a:r>
            <a:endParaRPr lang="en-GB" sz="180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en-GB" sz="1800" b="1" kern="1200" dirty="0">
                <a:solidFill>
                  <a:srgbClr val="000000"/>
                </a:solidFill>
                <a:effectLst/>
                <a:latin typeface="Calibri" panose="020F0502020204030204" pitchFamily="34" charset="0"/>
                <a:ea typeface="Calibri" panose="020F0502020204030204" pitchFamily="34" charset="0"/>
              </a:rPr>
              <a:t>2)  </a:t>
            </a:r>
            <a:r>
              <a:rPr lang="en-GB" sz="1800" kern="1200" dirty="0">
                <a:solidFill>
                  <a:srgbClr val="000000"/>
                </a:solidFill>
                <a:effectLst/>
                <a:latin typeface="Calibri" panose="020F0502020204030204" pitchFamily="34" charset="0"/>
                <a:ea typeface="Calibri" panose="020F0502020204030204" pitchFamily="34" charset="0"/>
              </a:rPr>
              <a:t>Increased knowledge and participation for young Gypsy/Travellers who are shifting or living roadside in North-East Scotland and the Scottish Highlands regarding their rights [particularly, but not exclusively, education and participation rights] as individuals and as a community.  Increased engagement by young Gypsy/Travellers in the </a:t>
            </a:r>
            <a:r>
              <a:rPr lang="en-GB" sz="1800" b="1" kern="1200" dirty="0">
                <a:solidFill>
                  <a:srgbClr val="000000"/>
                </a:solidFill>
                <a:effectLst/>
                <a:latin typeface="Calibri" panose="020F0502020204030204" pitchFamily="34" charset="0"/>
                <a:ea typeface="Calibri" panose="020F0502020204030204" pitchFamily="34" charset="0"/>
              </a:rPr>
              <a:t>UNCRC Reporting Proces</a:t>
            </a:r>
            <a:r>
              <a:rPr lang="en-GB" sz="1800" kern="1200" dirty="0">
                <a:solidFill>
                  <a:srgbClr val="000000"/>
                </a:solidFill>
                <a:effectLst/>
                <a:latin typeface="Calibri" panose="020F0502020204030204" pitchFamily="34" charset="0"/>
                <a:ea typeface="Calibri" panose="020F0502020204030204" pitchFamily="34" charset="0"/>
              </a:rPr>
              <a:t>s and other advocacy opportunities.</a:t>
            </a:r>
            <a:endParaRPr lang="en-GB" sz="180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en-GB" sz="1800" b="1" kern="1200" dirty="0">
                <a:solidFill>
                  <a:srgbClr val="000000"/>
                </a:solidFill>
                <a:effectLst/>
                <a:latin typeface="Calibri" panose="020F0502020204030204" pitchFamily="34" charset="0"/>
                <a:ea typeface="Calibri" panose="020F0502020204030204" pitchFamily="34" charset="0"/>
              </a:rPr>
              <a:t>3) </a:t>
            </a:r>
            <a:r>
              <a:rPr lang="en-GB" sz="1800" kern="1200" dirty="0">
                <a:solidFill>
                  <a:srgbClr val="000000"/>
                </a:solidFill>
                <a:effectLst/>
                <a:latin typeface="Calibri" panose="020F0502020204030204" pitchFamily="34" charset="0"/>
                <a:ea typeface="Calibri" panose="020F0502020204030204" pitchFamily="34" charset="0"/>
              </a:rPr>
              <a:t>Increased knowledge and sharing of successes and lessons learned from developing a scalable model of supporting young people whose families are roadside.</a:t>
            </a:r>
            <a:endParaRPr lang="en-GB" sz="18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F9C0B691-64EE-2F02-65B7-22E0943D6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5752" y="955221"/>
            <a:ext cx="4482091" cy="5440945"/>
          </a:xfrm>
          <a:prstGeom prst="rect">
            <a:avLst/>
          </a:prstGeom>
          <a:noFill/>
        </p:spPr>
      </p:pic>
      <p:pic>
        <p:nvPicPr>
          <p:cNvPr id="7" name="Picture 6">
            <a:extLst>
              <a:ext uri="{FF2B5EF4-FFF2-40B4-BE49-F238E27FC236}">
                <a16:creationId xmlns:a16="http://schemas.microsoft.com/office/drawing/2014/main" id="{86B89747-8952-08DC-ECF9-DD1AEDA1AD9F}"/>
              </a:ext>
            </a:extLst>
          </p:cNvPr>
          <p:cNvPicPr>
            <a:picLocks noChangeAspect="1"/>
          </p:cNvPicPr>
          <p:nvPr/>
        </p:nvPicPr>
        <p:blipFill>
          <a:blip r:embed="rId3"/>
          <a:stretch>
            <a:fillRect/>
          </a:stretch>
        </p:blipFill>
        <p:spPr>
          <a:xfrm>
            <a:off x="0" y="6016679"/>
            <a:ext cx="841321" cy="841321"/>
          </a:xfrm>
          <a:prstGeom prst="rect">
            <a:avLst/>
          </a:prstGeom>
        </p:spPr>
      </p:pic>
      <p:pic>
        <p:nvPicPr>
          <p:cNvPr id="8" name="Picture 7">
            <a:extLst>
              <a:ext uri="{FF2B5EF4-FFF2-40B4-BE49-F238E27FC236}">
                <a16:creationId xmlns:a16="http://schemas.microsoft.com/office/drawing/2014/main" id="{8886D7B7-F53C-954B-6119-924249A0178E}"/>
              </a:ext>
            </a:extLst>
          </p:cNvPr>
          <p:cNvPicPr>
            <a:picLocks noChangeAspect="1"/>
          </p:cNvPicPr>
          <p:nvPr/>
        </p:nvPicPr>
        <p:blipFill>
          <a:blip r:embed="rId3"/>
          <a:stretch>
            <a:fillRect/>
          </a:stretch>
        </p:blipFill>
        <p:spPr>
          <a:xfrm>
            <a:off x="11350679" y="12399"/>
            <a:ext cx="841321" cy="841321"/>
          </a:xfrm>
          <a:prstGeom prst="rect">
            <a:avLst/>
          </a:prstGeom>
        </p:spPr>
      </p:pic>
      <p:sp>
        <p:nvSpPr>
          <p:cNvPr id="10" name="TextBox 9">
            <a:extLst>
              <a:ext uri="{FF2B5EF4-FFF2-40B4-BE49-F238E27FC236}">
                <a16:creationId xmlns:a16="http://schemas.microsoft.com/office/drawing/2014/main" id="{1AF8FE44-5227-2474-8261-3B85144F79A3}"/>
              </a:ext>
            </a:extLst>
          </p:cNvPr>
          <p:cNvSpPr txBox="1"/>
          <p:nvPr/>
        </p:nvSpPr>
        <p:spPr>
          <a:xfrm>
            <a:off x="6588798" y="6374395"/>
            <a:ext cx="6096000" cy="265457"/>
          </a:xfrm>
          <a:prstGeom prst="rect">
            <a:avLst/>
          </a:prstGeom>
          <a:noFill/>
        </p:spPr>
        <p:txBody>
          <a:bodyPr wrap="square">
            <a:sp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Young Scottish Gypsy Travellers at the Scottish Parliament with Alexander Stewart, MSP.</a:t>
            </a:r>
          </a:p>
        </p:txBody>
      </p:sp>
    </p:spTree>
    <p:extLst>
      <p:ext uri="{BB962C8B-B14F-4D97-AF65-F5344CB8AC3E}">
        <p14:creationId xmlns:p14="http://schemas.microsoft.com/office/powerpoint/2010/main" val="264269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E4805-97D5-3E0A-6208-135C2F2AAE18}"/>
              </a:ext>
            </a:extLst>
          </p:cNvPr>
          <p:cNvSpPr txBox="1"/>
          <p:nvPr/>
        </p:nvSpPr>
        <p:spPr>
          <a:xfrm>
            <a:off x="925286" y="1059120"/>
            <a:ext cx="10341428" cy="4739759"/>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Progress This Year</a:t>
            </a:r>
          </a:p>
          <a:p>
            <a:pPr marL="342900" indent="-342900" algn="ctr">
              <a:lnSpc>
                <a:spcPct val="107000"/>
              </a:lnSpc>
              <a:spcAft>
                <a:spcPts val="800"/>
              </a:spcAft>
              <a:buAutoNum type="arabicParenR"/>
            </a:pPr>
            <a:r>
              <a:rPr lang="en-GB"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young Gypsy/Travellers [11f/1m]</a:t>
            </a:r>
            <a:r>
              <a:rPr lang="en-GB"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currently engaged with the programme and </a:t>
            </a:r>
            <a:r>
              <a:rPr lang="en-GB"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Gypsy/Traveller </a:t>
            </a:r>
            <a:r>
              <a:rPr lang="en-GB"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adults have been supported through our work with their children and young people. </a:t>
            </a:r>
          </a:p>
          <a:p>
            <a:pPr marL="342900" indent="-342900" algn="ctr">
              <a:lnSpc>
                <a:spcPct val="107000"/>
              </a:lnSpc>
              <a:spcAft>
                <a:spcPts val="800"/>
              </a:spcAft>
              <a:buAutoNum type="arabicParenR"/>
            </a:pPr>
            <a:r>
              <a:rPr lang="en-GB" sz="1800" b="1" kern="1200" dirty="0">
                <a:solidFill>
                  <a:srgbClr val="000000"/>
                </a:solidFill>
                <a:effectLst/>
                <a:latin typeface="Calibri" panose="020F0502020204030204" pitchFamily="34" charset="0"/>
                <a:ea typeface="Calibri" panose="020F0502020204030204" pitchFamily="34" charset="0"/>
              </a:rPr>
              <a:t>8 young people have now learned about their rights </a:t>
            </a:r>
            <a:r>
              <a:rPr lang="en-GB" sz="1800" kern="1200" dirty="0">
                <a:solidFill>
                  <a:srgbClr val="000000"/>
                </a:solidFill>
                <a:effectLst/>
                <a:latin typeface="Calibri" panose="020F0502020204030204" pitchFamily="34" charset="0"/>
                <a:ea typeface="Calibri" panose="020F0502020204030204" pitchFamily="34" charset="0"/>
              </a:rPr>
              <a:t>through a workshop with the Article 12 in Scotland worker. There are no major barriers when delivering these workshops, but the variety of ages of the young people requires the worker to modify the material to keep them engaged at an appropriate learning level. </a:t>
            </a:r>
          </a:p>
          <a:p>
            <a:pPr algn="ctr">
              <a:lnSpc>
                <a:spcPct val="107000"/>
              </a:lnSpc>
              <a:spcAft>
                <a:spcPts val="800"/>
              </a:spcAft>
            </a:pPr>
            <a:r>
              <a:rPr lang="en-GB" sz="1800" b="1" kern="1200" dirty="0">
                <a:solidFill>
                  <a:srgbClr val="000000"/>
                </a:solidFill>
                <a:effectLst/>
                <a:latin typeface="Calibri" panose="020F0502020204030204" pitchFamily="34" charset="0"/>
                <a:ea typeface="Calibri" panose="020F0502020204030204" pitchFamily="34" charset="0"/>
              </a:rPr>
              <a:t>3) </a:t>
            </a:r>
            <a:r>
              <a:rPr lang="en-GB" sz="1800" kern="1200" dirty="0">
                <a:solidFill>
                  <a:srgbClr val="000000"/>
                </a:solidFill>
                <a:effectLst/>
                <a:latin typeface="Calibri" panose="020F0502020204030204" pitchFamily="34" charset="0"/>
                <a:ea typeface="Calibri" panose="020F0502020204030204" pitchFamily="34" charset="0"/>
              </a:rPr>
              <a:t>The worker has been very successful at building partnerships to increase positive support to families living roadside.  </a:t>
            </a:r>
            <a:r>
              <a:rPr lang="en-GB" sz="1800" b="1" kern="1200" dirty="0">
                <a:solidFill>
                  <a:srgbClr val="000000"/>
                </a:solidFill>
                <a:effectLst/>
                <a:latin typeface="Calibri" panose="020F0502020204030204" pitchFamily="34" charset="0"/>
                <a:ea typeface="Calibri" panose="020F0502020204030204" pitchFamily="34" charset="0"/>
              </a:rPr>
              <a:t>Highland Council </a:t>
            </a:r>
            <a:r>
              <a:rPr lang="en-GB" sz="1800" kern="1200" dirty="0">
                <a:solidFill>
                  <a:srgbClr val="000000"/>
                </a:solidFill>
                <a:effectLst/>
                <a:latin typeface="Calibri" panose="020F0502020204030204" pitchFamily="34" charset="0"/>
                <a:ea typeface="Calibri" panose="020F0502020204030204" pitchFamily="34" charset="0"/>
              </a:rPr>
              <a:t>and </a:t>
            </a:r>
            <a:r>
              <a:rPr lang="en-GB" sz="1800" b="1" kern="1200" dirty="0">
                <a:solidFill>
                  <a:srgbClr val="000000"/>
                </a:solidFill>
                <a:effectLst/>
                <a:latin typeface="Calibri" panose="020F0502020204030204" pitchFamily="34" charset="0"/>
                <a:ea typeface="Calibri" panose="020F0502020204030204" pitchFamily="34" charset="0"/>
              </a:rPr>
              <a:t>Moray Council </a:t>
            </a:r>
            <a:r>
              <a:rPr lang="en-GB" sz="1800" kern="1200" dirty="0">
                <a:solidFill>
                  <a:srgbClr val="000000"/>
                </a:solidFill>
                <a:effectLst/>
                <a:latin typeface="Calibri" panose="020F0502020204030204" pitchFamily="34" charset="0"/>
                <a:ea typeface="Calibri" panose="020F0502020204030204" pitchFamily="34" charset="0"/>
              </a:rPr>
              <a:t>have been the most responsive and she has liaised with a variety of roles, such as the housing department, site managers, and public health workers.  </a:t>
            </a:r>
          </a:p>
          <a:p>
            <a:pPr algn="ctr">
              <a:lnSpc>
                <a:spcPct val="107000"/>
              </a:lnSpc>
              <a:spcAft>
                <a:spcPts val="800"/>
              </a:spcAft>
            </a:pPr>
            <a:r>
              <a:rPr lang="en-GB" sz="1800" kern="1200" dirty="0">
                <a:solidFill>
                  <a:srgbClr val="000000"/>
                </a:solidFill>
                <a:effectLst/>
                <a:latin typeface="Calibri" panose="020F0502020204030204" pitchFamily="34" charset="0"/>
                <a:ea typeface="Calibri" panose="020F0502020204030204" pitchFamily="34" charset="0"/>
              </a:rPr>
              <a:t>She also has an ongoing partnership with the </a:t>
            </a:r>
            <a:r>
              <a:rPr lang="en-GB" sz="1800" b="1" kern="1200" dirty="0">
                <a:solidFill>
                  <a:srgbClr val="000000"/>
                </a:solidFill>
                <a:effectLst/>
                <a:latin typeface="Calibri" panose="020F0502020204030204" pitchFamily="34" charset="0"/>
                <a:ea typeface="Calibri" panose="020F0502020204030204" pitchFamily="34" charset="0"/>
              </a:rPr>
              <a:t>NHS</a:t>
            </a:r>
            <a:r>
              <a:rPr lang="en-GB" sz="1800" kern="1200" dirty="0">
                <a:solidFill>
                  <a:srgbClr val="000000"/>
                </a:solidFill>
                <a:effectLst/>
                <a:latin typeface="Calibri" panose="020F0502020204030204" pitchFamily="34" charset="0"/>
                <a:ea typeface="Calibri" panose="020F0502020204030204" pitchFamily="34" charset="0"/>
              </a:rPr>
              <a:t> to improve health outcomes in the Gypsy/Traveller community and with the Highland Council Gypsy/Traveller </a:t>
            </a:r>
            <a:r>
              <a:rPr lang="en-GB" sz="1800" b="1" kern="1200" dirty="0">
                <a:solidFill>
                  <a:srgbClr val="000000"/>
                </a:solidFill>
                <a:effectLst/>
                <a:latin typeface="Calibri" panose="020F0502020204030204" pitchFamily="34" charset="0"/>
                <a:ea typeface="Calibri" panose="020F0502020204030204" pitchFamily="34" charset="0"/>
              </a:rPr>
              <a:t>Improving Lives Delivery Group.  </a:t>
            </a:r>
          </a:p>
          <a:p>
            <a:pPr algn="ctr">
              <a:lnSpc>
                <a:spcPct val="107000"/>
              </a:lnSpc>
              <a:spcAft>
                <a:spcPts val="800"/>
              </a:spcAft>
            </a:pPr>
            <a:r>
              <a:rPr lang="en-GB" sz="1800" kern="1200" dirty="0">
                <a:solidFill>
                  <a:srgbClr val="000000"/>
                </a:solidFill>
                <a:effectLst/>
                <a:latin typeface="Calibri" panose="020F0502020204030204" pitchFamily="34" charset="0"/>
                <a:ea typeface="Calibri" panose="020F0502020204030204" pitchFamily="34" charset="0"/>
              </a:rPr>
              <a:t>In these multiple partnerships she has been able to teach others about how to reach roadside families with needed information/support, and has been able to advocate for the needs of roadside families.</a:t>
            </a:r>
            <a:endParaRPr lang="en-GB"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88E3D8A-D88C-8DB2-EE07-75461F937125}"/>
              </a:ext>
            </a:extLst>
          </p:cNvPr>
          <p:cNvPicPr>
            <a:picLocks noChangeAspect="1"/>
          </p:cNvPicPr>
          <p:nvPr/>
        </p:nvPicPr>
        <p:blipFill>
          <a:blip r:embed="rId2"/>
          <a:stretch>
            <a:fillRect/>
          </a:stretch>
        </p:blipFill>
        <p:spPr>
          <a:xfrm>
            <a:off x="0" y="0"/>
            <a:ext cx="841321" cy="841321"/>
          </a:xfrm>
          <a:prstGeom prst="rect">
            <a:avLst/>
          </a:prstGeom>
        </p:spPr>
      </p:pic>
      <p:pic>
        <p:nvPicPr>
          <p:cNvPr id="5" name="Picture 4">
            <a:extLst>
              <a:ext uri="{FF2B5EF4-FFF2-40B4-BE49-F238E27FC236}">
                <a16:creationId xmlns:a16="http://schemas.microsoft.com/office/drawing/2014/main" id="{471B7BF2-8419-BAA3-E848-2FED2F4721D2}"/>
              </a:ext>
            </a:extLst>
          </p:cNvPr>
          <p:cNvPicPr>
            <a:picLocks noChangeAspect="1"/>
          </p:cNvPicPr>
          <p:nvPr/>
        </p:nvPicPr>
        <p:blipFill>
          <a:blip r:embed="rId2"/>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96319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04403-72C3-28BE-90C2-E01806135226}"/>
              </a:ext>
            </a:extLst>
          </p:cNvPr>
          <p:cNvSpPr txBox="1"/>
          <p:nvPr/>
        </p:nvSpPr>
        <p:spPr>
          <a:xfrm>
            <a:off x="6455227" y="1063100"/>
            <a:ext cx="4702629" cy="4219873"/>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England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Churches Network: Sanctuary Stopping [CNSS]</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Agreed Outcomes:</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1) </a:t>
            </a:r>
            <a:r>
              <a:rPr lang="en-GB" sz="1800" dirty="0">
                <a:effectLst/>
                <a:latin typeface="Calibri" panose="020F0502020204030204" pitchFamily="34" charset="0"/>
                <a:ea typeface="Calibri" panose="020F0502020204030204" pitchFamily="34" charset="0"/>
                <a:cs typeface="Arial" panose="020B0604020202020204" pitchFamily="34" charset="0"/>
              </a:rPr>
              <a:t>To increase awareness of Traveller Friendly Churches amongst existing members of the Churches Network and cross-agency partners.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800" b="1" dirty="0">
                <a:effectLst/>
                <a:latin typeface="Calibri" panose="020F0502020204030204" pitchFamily="34" charset="0"/>
                <a:ea typeface="Times New Roman" panose="02020603050405020304" pitchFamily="18" charset="0"/>
              </a:rPr>
              <a:t>2) </a:t>
            </a:r>
            <a:r>
              <a:rPr lang="en-GB" sz="1800" kern="1200" dirty="0">
                <a:solidFill>
                  <a:srgbClr val="000000"/>
                </a:solidFill>
                <a:effectLst/>
                <a:latin typeface="Calibri" panose="020F0502020204030204" pitchFamily="34" charset="0"/>
                <a:ea typeface="Calibri" panose="020F0502020204030204" pitchFamily="34" charset="0"/>
              </a:rPr>
              <a:t>To increase the number of existing Churches Network members and cross-agency partners adopting the Traveller Friendly Churches concept.</a:t>
            </a:r>
            <a:endParaRPr lang="en-GB" sz="1800" dirty="0">
              <a:effectLst/>
              <a:latin typeface="Times New Roman" panose="02020603050405020304" pitchFamily="18" charset="0"/>
              <a:ea typeface="Times New Roman" panose="02020603050405020304" pitchFamily="18" charset="0"/>
            </a:endParaRPr>
          </a:p>
          <a:p>
            <a:pPr algn="ctr"/>
            <a:r>
              <a:rPr lang="en-GB" sz="1800" kern="12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algn="ctr"/>
            <a:r>
              <a:rPr lang="en-GB" sz="1800" b="1" kern="1200" dirty="0">
                <a:solidFill>
                  <a:srgbClr val="000000"/>
                </a:solidFill>
                <a:effectLst/>
                <a:latin typeface="Calibri" panose="020F0502020204030204" pitchFamily="34" charset="0"/>
                <a:ea typeface="Calibri" panose="020F0502020204030204" pitchFamily="34" charset="0"/>
              </a:rPr>
              <a:t>3) </a:t>
            </a:r>
            <a:r>
              <a:rPr lang="en-GB" sz="1800" kern="1200" dirty="0">
                <a:solidFill>
                  <a:srgbClr val="000000"/>
                </a:solidFill>
                <a:effectLst/>
                <a:latin typeface="Calibri" panose="020F0502020204030204" pitchFamily="34" charset="0"/>
                <a:ea typeface="Calibri" panose="020F0502020204030204" pitchFamily="34" charset="0"/>
              </a:rPr>
              <a:t>Increased promotion and awareness raising, online and at events.</a:t>
            </a:r>
            <a:endParaRPr lang="en-GB" sz="1800" dirty="0">
              <a:effectLst/>
              <a:latin typeface="Times New Roman" panose="02020603050405020304" pitchFamily="18" charset="0"/>
              <a:ea typeface="Times New Roman" panose="02020603050405020304" pitchFamily="18" charset="0"/>
            </a:endParaRPr>
          </a:p>
        </p:txBody>
      </p:sp>
      <p:pic>
        <p:nvPicPr>
          <p:cNvPr id="4" name="Picture 3" descr="Members of CNSS at the Anglican Intercultural Mission Conference.">
            <a:extLst>
              <a:ext uri="{FF2B5EF4-FFF2-40B4-BE49-F238E27FC236}">
                <a16:creationId xmlns:a16="http://schemas.microsoft.com/office/drawing/2014/main" id="{1006779B-DDCE-5D34-539F-E78A08201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51" y="918771"/>
            <a:ext cx="4886493" cy="4508532"/>
          </a:xfrm>
          <a:prstGeom prst="rect">
            <a:avLst/>
          </a:prstGeom>
        </p:spPr>
      </p:pic>
      <p:sp>
        <p:nvSpPr>
          <p:cNvPr id="6" name="TextBox 5">
            <a:extLst>
              <a:ext uri="{FF2B5EF4-FFF2-40B4-BE49-F238E27FC236}">
                <a16:creationId xmlns:a16="http://schemas.microsoft.com/office/drawing/2014/main" id="{8154A023-B551-E601-CDD8-74368D0FAA4F}"/>
              </a:ext>
            </a:extLst>
          </p:cNvPr>
          <p:cNvSpPr txBox="1"/>
          <p:nvPr/>
        </p:nvSpPr>
        <p:spPr>
          <a:xfrm>
            <a:off x="870857" y="5427303"/>
            <a:ext cx="6324600" cy="276999"/>
          </a:xfrm>
          <a:prstGeom prst="rect">
            <a:avLst/>
          </a:prstGeom>
          <a:noFill/>
        </p:spPr>
        <p:txBody>
          <a:bodyPr wrap="square">
            <a:spAutoFit/>
          </a:bodyPr>
          <a:lstStyle/>
          <a:p>
            <a:r>
              <a:rPr lang="en-GB" sz="1200" kern="1200" dirty="0">
                <a:solidFill>
                  <a:srgbClr val="000000"/>
                </a:solidFill>
                <a:effectLst/>
                <a:latin typeface="Calibri" panose="020F0502020204030204" pitchFamily="34" charset="0"/>
                <a:ea typeface="Calibri" panose="020F0502020204030204" pitchFamily="34" charset="0"/>
              </a:rPr>
              <a:t>Members of CNSS at the Anglican Intercultural Mission Conference.</a:t>
            </a:r>
            <a:endParaRPr lang="en-GB" sz="1200" dirty="0"/>
          </a:p>
        </p:txBody>
      </p:sp>
      <p:pic>
        <p:nvPicPr>
          <p:cNvPr id="7" name="Picture 6">
            <a:extLst>
              <a:ext uri="{FF2B5EF4-FFF2-40B4-BE49-F238E27FC236}">
                <a16:creationId xmlns:a16="http://schemas.microsoft.com/office/drawing/2014/main" id="{DE88364F-2527-2801-CAF8-E606951E8648}"/>
              </a:ext>
            </a:extLst>
          </p:cNvPr>
          <p:cNvPicPr>
            <a:picLocks noChangeAspect="1"/>
          </p:cNvPicPr>
          <p:nvPr/>
        </p:nvPicPr>
        <p:blipFill>
          <a:blip r:embed="rId3"/>
          <a:stretch>
            <a:fillRect/>
          </a:stretch>
        </p:blipFill>
        <p:spPr>
          <a:xfrm>
            <a:off x="0" y="6016679"/>
            <a:ext cx="841321" cy="841321"/>
          </a:xfrm>
          <a:prstGeom prst="rect">
            <a:avLst/>
          </a:prstGeom>
        </p:spPr>
      </p:pic>
      <p:pic>
        <p:nvPicPr>
          <p:cNvPr id="8" name="Picture 7">
            <a:extLst>
              <a:ext uri="{FF2B5EF4-FFF2-40B4-BE49-F238E27FC236}">
                <a16:creationId xmlns:a16="http://schemas.microsoft.com/office/drawing/2014/main" id="{86F38572-5A9D-5192-E464-B8EE02E9B4E2}"/>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213830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4D1ED-5E3B-4DE1-F81A-BAD4609935C6}"/>
              </a:ext>
            </a:extLst>
          </p:cNvPr>
          <p:cNvSpPr txBox="1"/>
          <p:nvPr/>
        </p:nvSpPr>
        <p:spPr>
          <a:xfrm>
            <a:off x="824194" y="889843"/>
            <a:ext cx="10526485" cy="5078313"/>
          </a:xfrm>
          <a:prstGeom prst="rect">
            <a:avLst/>
          </a:prstGeom>
          <a:noFill/>
        </p:spPr>
        <p:txBody>
          <a:bodyPr wrap="square">
            <a:spAutoFit/>
          </a:bodyPr>
          <a:lstStyle/>
          <a:p>
            <a:pPr algn="ctr"/>
            <a:r>
              <a:rPr lang="en-GB" sz="1800" b="1" kern="1200" dirty="0">
                <a:solidFill>
                  <a:srgbClr val="000000"/>
                </a:solidFill>
                <a:effectLst/>
                <a:latin typeface="Calibri" panose="020F0502020204030204" pitchFamily="34" charset="0"/>
                <a:ea typeface="Calibri" panose="020F0502020204030204" pitchFamily="34" charset="0"/>
              </a:rPr>
              <a:t>Progress This </a:t>
            </a:r>
            <a:r>
              <a:rPr lang="en-GB" b="1" dirty="0">
                <a:solidFill>
                  <a:srgbClr val="000000"/>
                </a:solidFill>
                <a:latin typeface="Calibri" panose="020F0502020204030204" pitchFamily="34" charset="0"/>
                <a:ea typeface="Calibri" panose="020F0502020204030204" pitchFamily="34" charset="0"/>
              </a:rPr>
              <a:t>Y</a:t>
            </a:r>
            <a:r>
              <a:rPr lang="en-GB" sz="1800" b="1" kern="1200" dirty="0">
                <a:solidFill>
                  <a:srgbClr val="000000"/>
                </a:solidFill>
                <a:effectLst/>
                <a:latin typeface="Calibri" panose="020F0502020204030204" pitchFamily="34" charset="0"/>
                <a:ea typeface="Calibri" panose="020F0502020204030204" pitchFamily="34" charset="0"/>
              </a:rPr>
              <a:t>ear</a:t>
            </a:r>
            <a:endParaRPr lang="en-GB" sz="1800" b="1" dirty="0">
              <a:effectLst/>
              <a:latin typeface="Times New Roman" panose="02020603050405020304" pitchFamily="18" charset="0"/>
              <a:ea typeface="Times New Roman" panose="02020603050405020304" pitchFamily="18" charset="0"/>
            </a:endParaRPr>
          </a:p>
          <a:p>
            <a:pPr algn="ctr"/>
            <a:r>
              <a:rPr lang="en-GB" u="none" strike="noStrike" kern="1200" dirty="0">
                <a:solidFill>
                  <a:srgbClr val="000000"/>
                </a:solidFill>
                <a:effectLst/>
                <a:latin typeface="Calibri" panose="020F0502020204030204" pitchFamily="34" charset="0"/>
                <a:ea typeface="Calibri" panose="020F0502020204030204" pitchFamily="34" charset="0"/>
              </a:rPr>
              <a:t> </a:t>
            </a:r>
            <a:endParaRPr lang="en-GB" dirty="0">
              <a:effectLst/>
              <a:latin typeface="Times New Roman" panose="02020603050405020304" pitchFamily="18" charset="0"/>
              <a:ea typeface="Times New Roman" panose="02020603050405020304" pitchFamily="18" charset="0"/>
            </a:endParaRPr>
          </a:p>
          <a:p>
            <a:pPr algn="ctr"/>
            <a:r>
              <a:rPr lang="en-GB" b="1" kern="1200" dirty="0">
                <a:solidFill>
                  <a:srgbClr val="000000"/>
                </a:solidFill>
                <a:effectLst/>
                <a:latin typeface="Calibri" panose="020F0502020204030204" pitchFamily="34" charset="0"/>
                <a:ea typeface="Calibri" panose="020F0502020204030204" pitchFamily="34" charset="0"/>
              </a:rPr>
              <a:t>1) </a:t>
            </a:r>
            <a:r>
              <a:rPr lang="en-GB" kern="1200" dirty="0">
                <a:solidFill>
                  <a:srgbClr val="000000"/>
                </a:solidFill>
                <a:effectLst/>
                <a:latin typeface="Calibri" panose="020F0502020204030204" pitchFamily="34" charset="0"/>
                <a:ea typeface="Calibri" panose="020F0502020204030204" pitchFamily="34" charset="0"/>
              </a:rPr>
              <a:t>CNSS has raised awareness via webinars, newsletters, prayer meetings, in-person conferences, and taking part in workshops and plenaries working at a national and international level.  They have met with local clergy  and church leaders and members to break down barriers and challenge fears and negative stereotypes and have kept dialogue going with the communities and their networks and organisations on issues and their needs and wants. </a:t>
            </a:r>
          </a:p>
          <a:p>
            <a:pPr marL="342900" indent="-342900" algn="ctr">
              <a:buAutoNum type="arabicParenR"/>
            </a:pPr>
            <a:endParaRPr lang="en-GB" dirty="0">
              <a:solidFill>
                <a:srgbClr val="000000"/>
              </a:solidFill>
              <a:latin typeface="Calibri" panose="020F0502020204030204" pitchFamily="34" charset="0"/>
              <a:ea typeface="Calibri" panose="020F0502020204030204" pitchFamily="34" charset="0"/>
            </a:endParaRPr>
          </a:p>
          <a:p>
            <a:pPr algn="ctr"/>
            <a:r>
              <a:rPr lang="en-GB" b="1" kern="1200" dirty="0">
                <a:solidFill>
                  <a:srgbClr val="000000"/>
                </a:solidFill>
                <a:effectLst/>
                <a:latin typeface="Calibri" panose="020F0502020204030204" pitchFamily="34" charset="0"/>
                <a:ea typeface="Calibri" panose="020F0502020204030204" pitchFamily="34" charset="0"/>
              </a:rPr>
              <a:t>2) CNSS subscriber numbers have increased by 36% in the last year</a:t>
            </a:r>
            <a:r>
              <a:rPr lang="en-GB" kern="1200" dirty="0">
                <a:solidFill>
                  <a:srgbClr val="000000"/>
                </a:solidFill>
                <a:effectLst/>
                <a:latin typeface="Calibri" panose="020F0502020204030204" pitchFamily="34" charset="0"/>
                <a:ea typeface="Calibri" panose="020F0502020204030204" pitchFamily="34" charset="0"/>
              </a:rPr>
              <a:t>.  They now have </a:t>
            </a:r>
            <a:r>
              <a:rPr lang="en-GB" b="1" kern="1200" dirty="0">
                <a:solidFill>
                  <a:srgbClr val="000000"/>
                </a:solidFill>
                <a:effectLst/>
                <a:latin typeface="Calibri" panose="020F0502020204030204" pitchFamily="34" charset="0"/>
                <a:ea typeface="Calibri" panose="020F0502020204030204" pitchFamily="34" charset="0"/>
              </a:rPr>
              <a:t>five religious spaces </a:t>
            </a:r>
            <a:r>
              <a:rPr lang="en-GB" kern="1200" dirty="0">
                <a:solidFill>
                  <a:srgbClr val="000000"/>
                </a:solidFill>
                <a:effectLst/>
                <a:latin typeface="Calibri" panose="020F0502020204030204" pitchFamily="34" charset="0"/>
                <a:ea typeface="Calibri" panose="020F0502020204030204" pitchFamily="34" charset="0"/>
              </a:rPr>
              <a:t>displaying the Gypsy, Roma, Traveller Friendly Church [GRTFC] logo. </a:t>
            </a:r>
            <a:r>
              <a:rPr lang="en-GB" b="1" kern="1200" dirty="0">
                <a:solidFill>
                  <a:srgbClr val="000000"/>
                </a:solidFill>
                <a:effectLst/>
                <a:latin typeface="Calibri" panose="020F0502020204030204" pitchFamily="34" charset="0"/>
                <a:ea typeface="Calibri" panose="020F0502020204030204" pitchFamily="34" charset="0"/>
              </a:rPr>
              <a:t>Six dioceses </a:t>
            </a:r>
            <a:r>
              <a:rPr lang="en-GB" kern="1200" dirty="0">
                <a:solidFill>
                  <a:srgbClr val="000000"/>
                </a:solidFill>
                <a:effectLst/>
                <a:latin typeface="Calibri" panose="020F0502020204030204" pitchFamily="34" charset="0"/>
                <a:ea typeface="Calibri" panose="020F0502020204030204" pitchFamily="34" charset="0"/>
              </a:rPr>
              <a:t>have shown an interest in the concept of sanctuary stopping and have invited CNSSS to conversations that have involved the discussion of land use.  Connected to these discussions is an interest from the relevant Local Authorities in showing support for the use of church land for sanctuary stopping in their areas. </a:t>
            </a:r>
          </a:p>
          <a:p>
            <a:pPr algn="ctr"/>
            <a:endParaRPr lang="en-GB" dirty="0">
              <a:solidFill>
                <a:srgbClr val="000000"/>
              </a:solidFill>
              <a:latin typeface="Calibri" panose="020F0502020204030204" pitchFamily="34" charset="0"/>
              <a:ea typeface="Calibri" panose="020F0502020204030204" pitchFamily="34" charset="0"/>
            </a:endParaRPr>
          </a:p>
          <a:p>
            <a:pPr algn="ctr"/>
            <a:r>
              <a:rPr lang="en-GB" kern="1200" dirty="0">
                <a:solidFill>
                  <a:srgbClr val="000000"/>
                </a:solidFill>
                <a:effectLst/>
                <a:latin typeface="Calibri" panose="020F0502020204030204" pitchFamily="34" charset="0"/>
                <a:ea typeface="Calibri" panose="020F0502020204030204" pitchFamily="34" charset="0"/>
              </a:rPr>
              <a:t>3) The CNSS website is regularly updated and revised along with their social media. They are in dialogue with a number of  community members vis a vis what sanctuary stopping should look like and where it would be best situated to meet their nomadic needs.  They will be continuing these community conversations in the spring and summer of 2024 at events such as </a:t>
            </a:r>
            <a:r>
              <a:rPr lang="en-GB" b="1" kern="1200" dirty="0">
                <a:solidFill>
                  <a:srgbClr val="000000"/>
                </a:solidFill>
                <a:effectLst/>
                <a:latin typeface="Calibri" panose="020F0502020204030204" pitchFamily="34" charset="0"/>
                <a:ea typeface="Calibri" panose="020F0502020204030204" pitchFamily="34" charset="0"/>
              </a:rPr>
              <a:t>Appleby Fair</a:t>
            </a:r>
            <a:r>
              <a:rPr lang="en-GB" kern="1200" dirty="0">
                <a:solidFill>
                  <a:srgbClr val="000000"/>
                </a:solidFill>
                <a:effectLst/>
                <a:latin typeface="Calibri" panose="020F0502020204030204" pitchFamily="34" charset="0"/>
                <a:ea typeface="Calibri" panose="020F0502020204030204" pitchFamily="34" charset="0"/>
              </a:rPr>
              <a:t>, </a:t>
            </a:r>
            <a:r>
              <a:rPr lang="en-GB" b="1" kern="1200" dirty="0">
                <a:solidFill>
                  <a:srgbClr val="000000"/>
                </a:solidFill>
                <a:effectLst/>
                <a:latin typeface="Calibri" panose="020F0502020204030204" pitchFamily="34" charset="0"/>
                <a:ea typeface="Calibri" panose="020F0502020204030204" pitchFamily="34" charset="0"/>
              </a:rPr>
              <a:t>Roma festivals </a:t>
            </a:r>
            <a:r>
              <a:rPr lang="en-GB" kern="1200" dirty="0">
                <a:solidFill>
                  <a:srgbClr val="000000"/>
                </a:solidFill>
                <a:effectLst/>
                <a:latin typeface="Calibri" panose="020F0502020204030204" pitchFamily="34" charset="0"/>
                <a:ea typeface="Calibri" panose="020F0502020204030204" pitchFamily="34" charset="0"/>
              </a:rPr>
              <a:t>and </a:t>
            </a:r>
            <a:r>
              <a:rPr lang="en-GB" b="1" kern="1200" dirty="0">
                <a:solidFill>
                  <a:srgbClr val="000000"/>
                </a:solidFill>
                <a:effectLst/>
                <a:latin typeface="Calibri" panose="020F0502020204030204" pitchFamily="34" charset="0"/>
                <a:ea typeface="Calibri" panose="020F0502020204030204" pitchFamily="34" charset="0"/>
              </a:rPr>
              <a:t>GRTHM events</a:t>
            </a:r>
            <a:r>
              <a:rPr lang="en-GB" kern="1200" dirty="0">
                <a:solidFill>
                  <a:srgbClr val="000000"/>
                </a:solidFill>
                <a:effectLst/>
                <a:latin typeface="Calibri" panose="020F0502020204030204" pitchFamily="34" charset="0"/>
                <a:ea typeface="Calibri" panose="020F0502020204030204" pitchFamily="34" charset="0"/>
              </a:rPr>
              <a:t>.</a:t>
            </a:r>
          </a:p>
        </p:txBody>
      </p:sp>
      <p:pic>
        <p:nvPicPr>
          <p:cNvPr id="4" name="Picture 3">
            <a:extLst>
              <a:ext uri="{FF2B5EF4-FFF2-40B4-BE49-F238E27FC236}">
                <a16:creationId xmlns:a16="http://schemas.microsoft.com/office/drawing/2014/main" id="{88AEAD73-475F-2018-0F2E-F3E26B77E55E}"/>
              </a:ext>
            </a:extLst>
          </p:cNvPr>
          <p:cNvPicPr>
            <a:picLocks noChangeAspect="1"/>
          </p:cNvPicPr>
          <p:nvPr/>
        </p:nvPicPr>
        <p:blipFill>
          <a:blip r:embed="rId2"/>
          <a:stretch>
            <a:fillRect/>
          </a:stretch>
        </p:blipFill>
        <p:spPr>
          <a:xfrm>
            <a:off x="0" y="0"/>
            <a:ext cx="841321" cy="841321"/>
          </a:xfrm>
          <a:prstGeom prst="rect">
            <a:avLst/>
          </a:prstGeom>
        </p:spPr>
      </p:pic>
      <p:pic>
        <p:nvPicPr>
          <p:cNvPr id="5" name="Picture 4">
            <a:extLst>
              <a:ext uri="{FF2B5EF4-FFF2-40B4-BE49-F238E27FC236}">
                <a16:creationId xmlns:a16="http://schemas.microsoft.com/office/drawing/2014/main" id="{BA186D28-0A1E-DD00-FEB3-00249099CAF8}"/>
              </a:ext>
            </a:extLst>
          </p:cNvPr>
          <p:cNvPicPr>
            <a:picLocks noChangeAspect="1"/>
          </p:cNvPicPr>
          <p:nvPr/>
        </p:nvPicPr>
        <p:blipFill>
          <a:blip r:embed="rId2"/>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428530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73072-5F5F-FFD0-BB31-7FF3B70BC215}"/>
              </a:ext>
            </a:extLst>
          </p:cNvPr>
          <p:cNvSpPr txBox="1"/>
          <p:nvPr/>
        </p:nvSpPr>
        <p:spPr>
          <a:xfrm>
            <a:off x="841321" y="270526"/>
            <a:ext cx="7667538" cy="6431248"/>
          </a:xfrm>
          <a:prstGeom prst="rect">
            <a:avLst/>
          </a:prstGeom>
          <a:noFill/>
        </p:spPr>
        <p:txBody>
          <a:bodyPr wrap="square">
            <a:spAutoFit/>
          </a:bodyPr>
          <a:lstStyle/>
          <a:p>
            <a:pPr algn="ct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Northern Ireland</a:t>
            </a:r>
          </a:p>
          <a:p>
            <a:pPr algn="ct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Armagh Roma and Traveller Support [ARTS]: </a:t>
            </a:r>
          </a:p>
          <a:p>
            <a:pPr algn="ct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Professional Mentorship Programme</a:t>
            </a:r>
          </a:p>
          <a:p>
            <a:pPr algn="ct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Agreed </a:t>
            </a:r>
            <a:r>
              <a:rPr lang="en-GB" b="1" kern="100" dirty="0">
                <a:latin typeface="Calibri" panose="020F0502020204030204" pitchFamily="34" charset="0"/>
                <a:ea typeface="Calibri" panose="020F0502020204030204" pitchFamily="34" charset="0"/>
                <a:cs typeface="Calibri" panose="020F0502020204030204" pitchFamily="34" charset="0"/>
              </a:rPr>
              <a:t>O</a:t>
            </a:r>
            <a:r>
              <a:rPr lang="en-GB" sz="1800" b="1" kern="100" dirty="0">
                <a:effectLst/>
                <a:latin typeface="Calibri" panose="020F0502020204030204" pitchFamily="34" charset="0"/>
                <a:ea typeface="Calibri" panose="020F0502020204030204" pitchFamily="34" charset="0"/>
                <a:cs typeface="Calibri" panose="020F0502020204030204" pitchFamily="34" charset="0"/>
              </a:rPr>
              <a:t>utcome:</a:t>
            </a:r>
          </a:p>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Improved and increased opportunities for Gypsies, Roma and Travellers to engage in high quality work-based learning and development which will equip them with the skills and knowledge necessary to gain employment or engage in further formal learning and training.  </a:t>
            </a:r>
          </a:p>
          <a:p>
            <a:pPr algn="ct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Progress This Year</a:t>
            </a:r>
          </a:p>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ARTS engaged three young Roma females in the Professional Mentorship Programme this year.  One returned to Bulgaria for marriage, but we are confident that she will return later in the year to complete her course and gain her qualifications.  </a:t>
            </a:r>
          </a:p>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Regarding the other females,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M</a:t>
            </a:r>
            <a:r>
              <a:rPr lang="en-GB" sz="1800" kern="100" dirty="0">
                <a:effectLst/>
                <a:latin typeface="Calibri" panose="020F0502020204030204" pitchFamily="34" charset="0"/>
                <a:ea typeface="Calibri" panose="020F0502020204030204" pitchFamily="34" charset="0"/>
                <a:cs typeface="Calibri" panose="020F0502020204030204" pitchFamily="34" charset="0"/>
              </a:rPr>
              <a:t> is progressing well at college with good reports from her teachers in the business studies course.  She works one day a week with us on her day off from the college, sometimes two. She undertakes a range of tasks which includes creating flyers for projects and completion of risk assessments strategic planning and funding applications and events planning.  This blends in well with her college work.  </a:t>
            </a:r>
          </a:p>
        </p:txBody>
      </p:sp>
      <p:pic>
        <p:nvPicPr>
          <p:cNvPr id="4" name="Picture 3" descr="A logo with a red circle and white text&#10;&#10;Description automatically generated">
            <a:extLst>
              <a:ext uri="{FF2B5EF4-FFF2-40B4-BE49-F238E27FC236}">
                <a16:creationId xmlns:a16="http://schemas.microsoft.com/office/drawing/2014/main" id="{E1A5B270-1B47-6E73-7E93-4C6FD7C93032}"/>
              </a:ext>
            </a:extLst>
          </p:cNvPr>
          <p:cNvPicPr>
            <a:picLocks noChangeAspect="1"/>
          </p:cNvPicPr>
          <p:nvPr/>
        </p:nvPicPr>
        <p:blipFill>
          <a:blip r:embed="rId2"/>
          <a:stretch>
            <a:fillRect/>
          </a:stretch>
        </p:blipFill>
        <p:spPr>
          <a:xfrm>
            <a:off x="8699627" y="2668044"/>
            <a:ext cx="3177727" cy="1700756"/>
          </a:xfrm>
          <a:prstGeom prst="rect">
            <a:avLst/>
          </a:prstGeom>
        </p:spPr>
      </p:pic>
      <p:pic>
        <p:nvPicPr>
          <p:cNvPr id="5" name="Picture 4">
            <a:extLst>
              <a:ext uri="{FF2B5EF4-FFF2-40B4-BE49-F238E27FC236}">
                <a16:creationId xmlns:a16="http://schemas.microsoft.com/office/drawing/2014/main" id="{7F3AE84C-DA14-B621-BFC9-9DC9699BD549}"/>
              </a:ext>
            </a:extLst>
          </p:cNvPr>
          <p:cNvPicPr>
            <a:picLocks noChangeAspect="1"/>
          </p:cNvPicPr>
          <p:nvPr/>
        </p:nvPicPr>
        <p:blipFill>
          <a:blip r:embed="rId3"/>
          <a:stretch>
            <a:fillRect/>
          </a:stretch>
        </p:blipFill>
        <p:spPr>
          <a:xfrm>
            <a:off x="0" y="6016679"/>
            <a:ext cx="841321" cy="841321"/>
          </a:xfrm>
          <a:prstGeom prst="rect">
            <a:avLst/>
          </a:prstGeom>
        </p:spPr>
      </p:pic>
      <p:pic>
        <p:nvPicPr>
          <p:cNvPr id="6" name="Picture 5">
            <a:extLst>
              <a:ext uri="{FF2B5EF4-FFF2-40B4-BE49-F238E27FC236}">
                <a16:creationId xmlns:a16="http://schemas.microsoft.com/office/drawing/2014/main" id="{3B49CDE5-0B97-57C9-DB3C-216301E2B57C}"/>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421054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B1122C-4E25-82DE-398D-16288062152A}"/>
              </a:ext>
            </a:extLst>
          </p:cNvPr>
          <p:cNvSpPr txBox="1"/>
          <p:nvPr/>
        </p:nvSpPr>
        <p:spPr>
          <a:xfrm>
            <a:off x="4374715" y="1305341"/>
            <a:ext cx="6886184" cy="4247317"/>
          </a:xfrm>
          <a:prstGeom prst="rect">
            <a:avLst/>
          </a:prstGeom>
          <a:noFill/>
        </p:spPr>
        <p:txBody>
          <a:bodyPr wrap="square">
            <a:spAutoFit/>
          </a:bodyPr>
          <a:lstStyle/>
          <a:p>
            <a:pPr algn="ctr"/>
            <a:r>
              <a:rPr lang="en-GB" b="1" dirty="0">
                <a:latin typeface="Calibri" panose="020F0502020204030204" pitchFamily="34" charset="0"/>
                <a:ea typeface="Calibri" panose="020F0502020204030204" pitchFamily="34" charset="0"/>
                <a:cs typeface="Calibri" panose="020F0502020204030204" pitchFamily="34" charset="0"/>
              </a:rPr>
              <a:t>N</a:t>
            </a:r>
            <a:r>
              <a:rPr lang="en-GB" dirty="0">
                <a:latin typeface="Calibri" panose="020F0502020204030204" pitchFamily="34" charset="0"/>
                <a:ea typeface="Calibri" panose="020F0502020204030204" pitchFamily="34" charset="0"/>
                <a:cs typeface="Calibri" panose="020F0502020204030204" pitchFamily="34" charset="0"/>
              </a:rPr>
              <a:t> is working well in the beauty course achieving good results in all her assignments and exams.  She undertakes days where she must deliver what she has learnt to clients in the form of treatments.  She attends with us once a week and sometimes twice or more depending on her timetable at college.  She also works with the after-school club on a Friday evening and projects on Saturdays. </a:t>
            </a:r>
          </a:p>
          <a:p>
            <a:pPr algn="ctr"/>
            <a:endParaRPr lang="en-GB" dirty="0">
              <a:latin typeface="Calibri" panose="020F0502020204030204" pitchFamily="34" charset="0"/>
              <a:ea typeface="Calibri" panose="020F0502020204030204" pitchFamily="34" charset="0"/>
              <a:cs typeface="Calibri" panose="020F0502020204030204" pitchFamily="34" charset="0"/>
            </a:endParaRPr>
          </a:p>
          <a:p>
            <a:pPr algn="ctr"/>
            <a:r>
              <a:rPr lang="en-GB" dirty="0">
                <a:latin typeface="Calibri" panose="020F0502020204030204" pitchFamily="34" charset="0"/>
                <a:ea typeface="Calibri" panose="020F0502020204030204" pitchFamily="34" charset="0"/>
                <a:cs typeface="Calibri" panose="020F0502020204030204" pitchFamily="34" charset="0"/>
              </a:rPr>
              <a:t>She is also going to be involved with our up-and-coming </a:t>
            </a:r>
            <a:r>
              <a:rPr lang="en-GB" b="1" dirty="0">
                <a:latin typeface="Calibri" panose="020F0502020204030204" pitchFamily="34" charset="0"/>
                <a:ea typeface="Calibri" panose="020F0502020204030204" pitchFamily="34" charset="0"/>
                <a:cs typeface="Calibri" panose="020F0502020204030204" pitchFamily="34" charset="0"/>
              </a:rPr>
              <a:t>Prince’s Trust Beauty Course </a:t>
            </a:r>
            <a:r>
              <a:rPr lang="en-GB" dirty="0">
                <a:latin typeface="Calibri" panose="020F0502020204030204" pitchFamily="34" charset="0"/>
                <a:ea typeface="Calibri" panose="020F0502020204030204" pitchFamily="34" charset="0"/>
                <a:cs typeface="Calibri" panose="020F0502020204030204" pitchFamily="34" charset="0"/>
              </a:rPr>
              <a:t>in the New Year. </a:t>
            </a:r>
          </a:p>
          <a:p>
            <a:pPr algn="ctr"/>
            <a:endParaRPr lang="en-GB" dirty="0">
              <a:latin typeface="Calibri" panose="020F0502020204030204" pitchFamily="34" charset="0"/>
              <a:ea typeface="Calibri" panose="020F0502020204030204" pitchFamily="34" charset="0"/>
              <a:cs typeface="Calibri" panose="020F0502020204030204" pitchFamily="34" charset="0"/>
            </a:endParaRPr>
          </a:p>
          <a:p>
            <a:pPr algn="ctr"/>
            <a:r>
              <a:rPr lang="en-GB" dirty="0">
                <a:latin typeface="Calibri" panose="020F0502020204030204" pitchFamily="34" charset="0"/>
                <a:ea typeface="Calibri" panose="020F0502020204030204" pitchFamily="34" charset="0"/>
                <a:cs typeface="Calibri" panose="020F0502020204030204" pitchFamily="34" charset="0"/>
              </a:rPr>
              <a:t>Like M, N uses our offices to study and complete course work on the computer and to print off and complete her assignments.</a:t>
            </a:r>
          </a:p>
          <a:p>
            <a:pPr algn="ctr"/>
            <a:endParaRPr lang="en-GB" dirty="0">
              <a:latin typeface="Calibri" panose="020F0502020204030204" pitchFamily="34" charset="0"/>
              <a:ea typeface="Calibri" panose="020F0502020204030204" pitchFamily="34" charset="0"/>
              <a:cs typeface="Calibri" panose="020F0502020204030204" pitchFamily="34" charset="0"/>
            </a:endParaRPr>
          </a:p>
          <a:p>
            <a:pPr algn="ctr"/>
            <a:r>
              <a:rPr lang="en-GB" dirty="0">
                <a:latin typeface="Calibri" panose="020F0502020204030204" pitchFamily="34" charset="0"/>
                <a:ea typeface="Calibri" panose="020F0502020204030204" pitchFamily="34" charset="0"/>
                <a:cs typeface="Calibri" panose="020F0502020204030204" pitchFamily="34" charset="0"/>
              </a:rPr>
              <a:t>Both girls are also studying for their </a:t>
            </a:r>
            <a:r>
              <a:rPr lang="en-GB" b="1" dirty="0">
                <a:latin typeface="Calibri" panose="020F0502020204030204" pitchFamily="34" charset="0"/>
                <a:ea typeface="Calibri" panose="020F0502020204030204" pitchFamily="34" charset="0"/>
                <a:cs typeface="Calibri" panose="020F0502020204030204" pitchFamily="34" charset="0"/>
              </a:rPr>
              <a:t>theory driving test </a:t>
            </a:r>
            <a:r>
              <a:rPr lang="en-GB" dirty="0">
                <a:latin typeface="Calibri" panose="020F0502020204030204" pitchFamily="34" charset="0"/>
                <a:ea typeface="Calibri" panose="020F0502020204030204" pitchFamily="34" charset="0"/>
                <a:cs typeface="Calibri" panose="020F0502020204030204" pitchFamily="34" charset="0"/>
              </a:rPr>
              <a:t>with us and helping others who don’t speak the language to do theirs.</a:t>
            </a:r>
          </a:p>
        </p:txBody>
      </p:sp>
      <p:pic>
        <p:nvPicPr>
          <p:cNvPr id="4" name="Picture 3">
            <a:extLst>
              <a:ext uri="{FF2B5EF4-FFF2-40B4-BE49-F238E27FC236}">
                <a16:creationId xmlns:a16="http://schemas.microsoft.com/office/drawing/2014/main" id="{2AFA4766-C55B-E8A4-4BB2-02CC81D9D769}"/>
              </a:ext>
            </a:extLst>
          </p:cNvPr>
          <p:cNvPicPr>
            <a:picLocks noChangeAspect="1"/>
          </p:cNvPicPr>
          <p:nvPr/>
        </p:nvPicPr>
        <p:blipFill>
          <a:blip r:embed="rId2"/>
          <a:stretch>
            <a:fillRect/>
          </a:stretch>
        </p:blipFill>
        <p:spPr>
          <a:xfrm>
            <a:off x="724994" y="2578533"/>
            <a:ext cx="3176291" cy="1700931"/>
          </a:xfrm>
          <a:prstGeom prst="rect">
            <a:avLst/>
          </a:prstGeom>
        </p:spPr>
      </p:pic>
      <p:pic>
        <p:nvPicPr>
          <p:cNvPr id="5" name="Picture 4">
            <a:extLst>
              <a:ext uri="{FF2B5EF4-FFF2-40B4-BE49-F238E27FC236}">
                <a16:creationId xmlns:a16="http://schemas.microsoft.com/office/drawing/2014/main" id="{D274795D-2906-CC12-4CB9-3459AD005CCF}"/>
              </a:ext>
            </a:extLst>
          </p:cNvPr>
          <p:cNvPicPr>
            <a:picLocks noChangeAspect="1"/>
          </p:cNvPicPr>
          <p:nvPr/>
        </p:nvPicPr>
        <p:blipFill>
          <a:blip r:embed="rId3"/>
          <a:stretch>
            <a:fillRect/>
          </a:stretch>
        </p:blipFill>
        <p:spPr>
          <a:xfrm>
            <a:off x="0" y="0"/>
            <a:ext cx="841321" cy="841321"/>
          </a:xfrm>
          <a:prstGeom prst="rect">
            <a:avLst/>
          </a:prstGeom>
        </p:spPr>
      </p:pic>
      <p:pic>
        <p:nvPicPr>
          <p:cNvPr id="6" name="Picture 5">
            <a:extLst>
              <a:ext uri="{FF2B5EF4-FFF2-40B4-BE49-F238E27FC236}">
                <a16:creationId xmlns:a16="http://schemas.microsoft.com/office/drawing/2014/main" id="{2960EC64-CA07-EBE1-1CB5-8530551D3C7A}"/>
              </a:ext>
            </a:extLst>
          </p:cNvPr>
          <p:cNvPicPr>
            <a:picLocks noChangeAspect="1"/>
          </p:cNvPicPr>
          <p:nvPr/>
        </p:nvPicPr>
        <p:blipFill>
          <a:blip r:embed="rId3"/>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2282205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B5093-77EE-EFC4-DE6A-C80B9C993393}"/>
              </a:ext>
            </a:extLst>
          </p:cNvPr>
          <p:cNvSpPr txBox="1"/>
          <p:nvPr/>
        </p:nvSpPr>
        <p:spPr>
          <a:xfrm>
            <a:off x="841321" y="117997"/>
            <a:ext cx="6968647" cy="6622006"/>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Digital Inclusion project</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Agreed Outcome:</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 ‘Test and Learn’ project to give MfC a clearer understanding of the needs and benefits of digital inclusion projects</a:t>
            </a:r>
            <a:r>
              <a:rPr lang="en-GB" dirty="0">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 particularly how equitable access impacts on young Gypsy, Roma, Travellers’ ability to engage in further education and vocational training.</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Progress This Year</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MfC funding enabled ARTS to purchase </a:t>
            </a:r>
            <a:r>
              <a:rPr lang="en-GB" sz="1800" b="1" dirty="0">
                <a:effectLst/>
                <a:latin typeface="Calibri" panose="020F0502020204030204" pitchFamily="34" charset="0"/>
                <a:ea typeface="Calibri" panose="020F0502020204030204" pitchFamily="34" charset="0"/>
                <a:cs typeface="Arial" panose="020B0604020202020204" pitchFamily="34" charset="0"/>
              </a:rPr>
              <a:t>3 laptops, 9 tablets, a printer </a:t>
            </a:r>
            <a:r>
              <a:rPr lang="en-GB" sz="1800" dirty="0">
                <a:effectLst/>
                <a:latin typeface="Calibri" panose="020F0502020204030204" pitchFamily="34" charset="0"/>
                <a:ea typeface="Calibri" panose="020F0502020204030204" pitchFamily="34" charset="0"/>
                <a:cs typeface="Arial" panose="020B0604020202020204" pitchFamily="34" charset="0"/>
              </a:rPr>
              <a:t>and assign </a:t>
            </a:r>
            <a:r>
              <a:rPr lang="en-GB" sz="1800" b="1" dirty="0">
                <a:effectLst/>
                <a:latin typeface="Calibri" panose="020F0502020204030204" pitchFamily="34" charset="0"/>
                <a:ea typeface="Calibri" panose="020F0502020204030204" pitchFamily="34" charset="0"/>
                <a:cs typeface="Arial" panose="020B0604020202020204" pitchFamily="34" charset="0"/>
              </a:rPr>
              <a:t>150 hrs of worker time </a:t>
            </a:r>
            <a:r>
              <a:rPr lang="en-GB" sz="1800" dirty="0">
                <a:effectLst/>
                <a:latin typeface="Calibri" panose="020F0502020204030204" pitchFamily="34" charset="0"/>
                <a:ea typeface="Calibri" panose="020F0502020204030204" pitchFamily="34" charset="0"/>
                <a:cs typeface="Arial" panose="020B0604020202020204" pitchFamily="34" charset="0"/>
              </a:rPr>
              <a:t>to engage young people in the project. </a:t>
            </a: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One young boy, aged 10</a:t>
            </a:r>
            <a:r>
              <a:rPr lang="en-GB" sz="1800" dirty="0">
                <a:effectLst/>
                <a:latin typeface="Calibri" panose="020F0502020204030204" pitchFamily="34" charset="0"/>
                <a:ea typeface="Calibri" panose="020F0502020204030204" pitchFamily="34" charset="0"/>
                <a:cs typeface="Arial" panose="020B0604020202020204" pitchFamily="34" charset="0"/>
              </a:rPr>
              <a:t>, moving from primary to secondary school, was to be held back a year as he was not progressing at an appropriate level, according to the school.  He has attended regularly, even volunteering to stay behind after the others have gone for extra learning.  He is now completing his homework and classwork on time and looks set to move on this year.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 young girl </a:t>
            </a:r>
            <a:r>
              <a:rPr lang="en-GB" sz="1800" dirty="0">
                <a:effectLst/>
                <a:latin typeface="Calibri" panose="020F0502020204030204" pitchFamily="34" charset="0"/>
                <a:ea typeface="Calibri" panose="020F0502020204030204" pitchFamily="34" charset="0"/>
                <a:cs typeface="Arial" panose="020B0604020202020204" pitchFamily="34" charset="0"/>
              </a:rPr>
              <a:t>was told by the school that she was not capable of progressing to the next level without private tutoring.  The family didn’t have the means to do this.  She too has attended regularly and is progressing well, again hopefully to the next school level.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9BC4B32-2A8E-2A0C-01B6-D505C3B90C5D}"/>
              </a:ext>
            </a:extLst>
          </p:cNvPr>
          <p:cNvPicPr>
            <a:picLocks noChangeAspect="1"/>
          </p:cNvPicPr>
          <p:nvPr/>
        </p:nvPicPr>
        <p:blipFill>
          <a:blip r:embed="rId2"/>
          <a:stretch>
            <a:fillRect/>
          </a:stretch>
        </p:blipFill>
        <p:spPr>
          <a:xfrm>
            <a:off x="7991606" y="1671223"/>
            <a:ext cx="4110616" cy="2813246"/>
          </a:xfrm>
          <a:prstGeom prst="rect">
            <a:avLst/>
          </a:prstGeom>
        </p:spPr>
      </p:pic>
      <p:sp>
        <p:nvSpPr>
          <p:cNvPr id="6" name="TextBox 5">
            <a:extLst>
              <a:ext uri="{FF2B5EF4-FFF2-40B4-BE49-F238E27FC236}">
                <a16:creationId xmlns:a16="http://schemas.microsoft.com/office/drawing/2014/main" id="{BFF22FE6-27C0-1B71-9852-5542EB868AF5}"/>
              </a:ext>
            </a:extLst>
          </p:cNvPr>
          <p:cNvSpPr txBox="1"/>
          <p:nvPr/>
        </p:nvSpPr>
        <p:spPr>
          <a:xfrm>
            <a:off x="6990564" y="4609692"/>
            <a:ext cx="6112700" cy="281231"/>
          </a:xfrm>
          <a:prstGeom prst="rect">
            <a:avLst/>
          </a:prstGeom>
          <a:noFill/>
        </p:spPr>
        <p:txBody>
          <a:bodyPr wrap="square">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Young Roma attending the homework project.</a:t>
            </a:r>
          </a:p>
        </p:txBody>
      </p:sp>
      <p:pic>
        <p:nvPicPr>
          <p:cNvPr id="7" name="Picture 6">
            <a:extLst>
              <a:ext uri="{FF2B5EF4-FFF2-40B4-BE49-F238E27FC236}">
                <a16:creationId xmlns:a16="http://schemas.microsoft.com/office/drawing/2014/main" id="{F6C3028E-CDE8-384E-2CEF-5ADEBA29DB87}"/>
              </a:ext>
            </a:extLst>
          </p:cNvPr>
          <p:cNvPicPr>
            <a:picLocks noChangeAspect="1"/>
          </p:cNvPicPr>
          <p:nvPr/>
        </p:nvPicPr>
        <p:blipFill>
          <a:blip r:embed="rId3"/>
          <a:stretch>
            <a:fillRect/>
          </a:stretch>
        </p:blipFill>
        <p:spPr>
          <a:xfrm>
            <a:off x="0" y="6036242"/>
            <a:ext cx="841321" cy="841321"/>
          </a:xfrm>
          <a:prstGeom prst="rect">
            <a:avLst/>
          </a:prstGeom>
        </p:spPr>
      </p:pic>
      <p:pic>
        <p:nvPicPr>
          <p:cNvPr id="8" name="Picture 7">
            <a:extLst>
              <a:ext uri="{FF2B5EF4-FFF2-40B4-BE49-F238E27FC236}">
                <a16:creationId xmlns:a16="http://schemas.microsoft.com/office/drawing/2014/main" id="{0784BF6A-74E9-FE8B-638F-6FC9BFADBEE8}"/>
              </a:ext>
            </a:extLst>
          </p:cNvPr>
          <p:cNvPicPr>
            <a:picLocks noChangeAspect="1"/>
          </p:cNvPicPr>
          <p:nvPr/>
        </p:nvPicPr>
        <p:blipFill>
          <a:blip r:embed="rId3"/>
          <a:stretch>
            <a:fillRect/>
          </a:stretch>
        </p:blipFill>
        <p:spPr>
          <a:xfrm>
            <a:off x="11350679" y="0"/>
            <a:ext cx="841321" cy="841321"/>
          </a:xfrm>
          <a:prstGeom prst="rect">
            <a:avLst/>
          </a:prstGeom>
        </p:spPr>
      </p:pic>
    </p:spTree>
    <p:extLst>
      <p:ext uri="{BB962C8B-B14F-4D97-AF65-F5344CB8AC3E}">
        <p14:creationId xmlns:p14="http://schemas.microsoft.com/office/powerpoint/2010/main" val="26978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9" name="Flowchart: Document 3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37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70EBD-FAD1-C1FB-6AE2-51BDDF359DE1}"/>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200" b="1" kern="1200">
                <a:solidFill>
                  <a:srgbClr val="FFFFFF"/>
                </a:solidFill>
                <a:latin typeface="+mj-lt"/>
                <a:ea typeface="+mj-ea"/>
                <a:cs typeface="+mj-cs"/>
              </a:rPr>
              <a:t>Commissions: £513, 493</a:t>
            </a:r>
          </a:p>
        </p:txBody>
      </p:sp>
      <p:pic>
        <p:nvPicPr>
          <p:cNvPr id="9" name="Content Placeholder 8" descr="A pie chart with numbers and a number&#10;&#10;Description automatically generated">
            <a:extLst>
              <a:ext uri="{FF2B5EF4-FFF2-40B4-BE49-F238E27FC236}">
                <a16:creationId xmlns:a16="http://schemas.microsoft.com/office/drawing/2014/main" id="{5C1B0D4D-9CF7-16D7-C37F-D7BB0EFB1A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07933" y="1399731"/>
            <a:ext cx="7347537" cy="4059514"/>
          </a:xfrm>
          <a:prstGeom prst="rect">
            <a:avLst/>
          </a:prstGeom>
        </p:spPr>
      </p:pic>
      <p:pic>
        <p:nvPicPr>
          <p:cNvPr id="10" name="Picture 9">
            <a:extLst>
              <a:ext uri="{FF2B5EF4-FFF2-40B4-BE49-F238E27FC236}">
                <a16:creationId xmlns:a16="http://schemas.microsoft.com/office/drawing/2014/main" id="{E5C699B1-DAC2-55AC-6A4D-0E24C7451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0746" y="0"/>
            <a:ext cx="841254" cy="838200"/>
          </a:xfrm>
          <a:prstGeom prst="rect">
            <a:avLst/>
          </a:prstGeom>
        </p:spPr>
      </p:pic>
      <p:pic>
        <p:nvPicPr>
          <p:cNvPr id="11" name="Picture 10">
            <a:extLst>
              <a:ext uri="{FF2B5EF4-FFF2-40B4-BE49-F238E27FC236}">
                <a16:creationId xmlns:a16="http://schemas.microsoft.com/office/drawing/2014/main" id="{6E66EB8C-F788-C1AE-B1A2-82D80C0EB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9800"/>
            <a:ext cx="841254" cy="838200"/>
          </a:xfrm>
          <a:prstGeom prst="rect">
            <a:avLst/>
          </a:prstGeom>
        </p:spPr>
      </p:pic>
    </p:spTree>
    <p:extLst>
      <p:ext uri="{BB962C8B-B14F-4D97-AF65-F5344CB8AC3E}">
        <p14:creationId xmlns:p14="http://schemas.microsoft.com/office/powerpoint/2010/main" val="111794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B2484-9634-009E-973B-AD1FE8A43F55}"/>
              </a:ext>
            </a:extLst>
          </p:cNvPr>
          <p:cNvSpPr txBox="1"/>
          <p:nvPr/>
        </p:nvSpPr>
        <p:spPr>
          <a:xfrm>
            <a:off x="5849655" y="636315"/>
            <a:ext cx="5220222" cy="5539145"/>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Wales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Gypsies and Travellers Wales: Rover Way [site] – Researching </a:t>
            </a:r>
            <a:r>
              <a:rPr lang="en-GB" b="1" dirty="0">
                <a:latin typeface="Calibri" panose="020F0502020204030204" pitchFamily="34" charset="0"/>
                <a:ea typeface="Calibri" panose="020F0502020204030204" pitchFamily="34" charset="0"/>
                <a:cs typeface="Arial" panose="020B0604020202020204" pitchFamily="34" charset="0"/>
              </a:rPr>
              <a:t>T</a:t>
            </a:r>
            <a:r>
              <a:rPr lang="en-GB" sz="1800" b="1" dirty="0">
                <a:effectLst/>
                <a:latin typeface="Calibri" panose="020F0502020204030204" pitchFamily="34" charset="0"/>
                <a:ea typeface="Calibri" panose="020F0502020204030204" pitchFamily="34" charset="0"/>
                <a:cs typeface="Arial" panose="020B0604020202020204" pitchFamily="34" charset="0"/>
              </a:rPr>
              <a:t>he </a:t>
            </a:r>
            <a:r>
              <a:rPr lang="en-GB" b="1" dirty="0">
                <a:latin typeface="Calibri" panose="020F0502020204030204" pitchFamily="34" charset="0"/>
                <a:ea typeface="Calibri" panose="020F0502020204030204" pitchFamily="34" charset="0"/>
                <a:cs typeface="Arial" panose="020B0604020202020204" pitchFamily="34" charset="0"/>
              </a:rPr>
              <a:t>F</a:t>
            </a:r>
            <a:r>
              <a:rPr lang="en-GB" sz="1800" b="1" dirty="0">
                <a:effectLst/>
                <a:latin typeface="Calibri" panose="020F0502020204030204" pitchFamily="34" charset="0"/>
                <a:ea typeface="Calibri" panose="020F0502020204030204" pitchFamily="34" charset="0"/>
                <a:cs typeface="Arial" panose="020B0604020202020204" pitchFamily="34" charset="0"/>
              </a:rPr>
              <a:t>uture </a:t>
            </a: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Agreed Outcomes:</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1) </a:t>
            </a:r>
            <a:r>
              <a:rPr lang="en-GB" sz="1800" dirty="0">
                <a:effectLst/>
                <a:latin typeface="Calibri" panose="020F0502020204030204" pitchFamily="34" charset="0"/>
                <a:ea typeface="Calibri" panose="020F0502020204030204" pitchFamily="34" charset="0"/>
                <a:cs typeface="Arial" panose="020B0604020202020204" pitchFamily="34" charset="0"/>
              </a:rPr>
              <a:t>Improved accommodation provision.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2) </a:t>
            </a:r>
            <a:r>
              <a:rPr lang="en-GB" sz="1800" dirty="0">
                <a:effectLst/>
                <a:latin typeface="Calibri" panose="020F0502020204030204" pitchFamily="34" charset="0"/>
                <a:ea typeface="Calibri" panose="020F0502020204030204" pitchFamily="34" charset="0"/>
                <a:cs typeface="Arial" panose="020B0604020202020204" pitchFamily="34" charset="0"/>
              </a:rPr>
              <a:t>Improved access to health services.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3) </a:t>
            </a:r>
            <a:r>
              <a:rPr lang="en-GB" sz="1800" dirty="0">
                <a:effectLst/>
                <a:latin typeface="Calibri" panose="020F0502020204030204" pitchFamily="34" charset="0"/>
                <a:ea typeface="Calibri" panose="020F0502020204030204" pitchFamily="34" charset="0"/>
                <a:cs typeface="Arial" panose="020B0604020202020204" pitchFamily="34" charset="0"/>
              </a:rPr>
              <a:t>Improved access to learning, training and work opportunities.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Progress This Year</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1) </a:t>
            </a:r>
            <a:r>
              <a:rPr lang="en-GB" sz="1800" dirty="0">
                <a:effectLst/>
                <a:latin typeface="Calibri" panose="020F0502020204030204" pitchFamily="34" charset="0"/>
                <a:ea typeface="Calibri" panose="020F0502020204030204" pitchFamily="34" charset="0"/>
                <a:cs typeface="Arial" panose="020B0604020202020204" pitchFamily="34" charset="0"/>
              </a:rPr>
              <a:t>Over this reporting period the worker focused on research and documentation regarding the current situation and the future accommodation needs of community members.  The next stage of research will involve time spent on Rover Way and </a:t>
            </a:r>
            <a:r>
              <a:rPr lang="en-GB" sz="1800" dirty="0" err="1">
                <a:effectLst/>
                <a:latin typeface="Calibri" panose="020F0502020204030204" pitchFamily="34" charset="0"/>
                <a:ea typeface="Calibri" panose="020F0502020204030204" pitchFamily="34" charset="0"/>
                <a:cs typeface="Arial" panose="020B0604020202020204" pitchFamily="34" charset="0"/>
              </a:rPr>
              <a:t>Shirenewton</a:t>
            </a:r>
            <a:r>
              <a:rPr lang="en-GB" sz="1800" dirty="0">
                <a:effectLst/>
                <a:latin typeface="Calibri" panose="020F0502020204030204" pitchFamily="34" charset="0"/>
                <a:ea typeface="Calibri" panose="020F0502020204030204" pitchFamily="34" charset="0"/>
                <a:cs typeface="Arial" panose="020B0604020202020204" pitchFamily="34" charset="0"/>
              </a:rPr>
              <a:t> [local council sites] both researching in person with communities and auditing the needs of the sites.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600AF0-40DD-763B-D5F2-5A85C4F8F2BD}"/>
              </a:ext>
            </a:extLst>
          </p:cNvPr>
          <p:cNvPicPr>
            <a:picLocks noChangeAspect="1"/>
          </p:cNvPicPr>
          <p:nvPr/>
        </p:nvPicPr>
        <p:blipFill>
          <a:blip r:embed="rId2"/>
          <a:stretch>
            <a:fillRect/>
          </a:stretch>
        </p:blipFill>
        <p:spPr>
          <a:xfrm>
            <a:off x="740516" y="1597635"/>
            <a:ext cx="4733357" cy="3254714"/>
          </a:xfrm>
          <a:prstGeom prst="rect">
            <a:avLst/>
          </a:prstGeom>
        </p:spPr>
      </p:pic>
      <p:sp>
        <p:nvSpPr>
          <p:cNvPr id="8" name="TextBox 7">
            <a:extLst>
              <a:ext uri="{FF2B5EF4-FFF2-40B4-BE49-F238E27FC236}">
                <a16:creationId xmlns:a16="http://schemas.microsoft.com/office/drawing/2014/main" id="{BED800CA-17FC-4802-6D57-94AC1F9E7B1B}"/>
              </a:ext>
            </a:extLst>
          </p:cNvPr>
          <p:cNvSpPr txBox="1"/>
          <p:nvPr/>
        </p:nvSpPr>
        <p:spPr>
          <a:xfrm>
            <a:off x="60238" y="4884813"/>
            <a:ext cx="6093912" cy="375552"/>
          </a:xfrm>
          <a:prstGeom prst="rect">
            <a:avLst/>
          </a:prstGeom>
          <a:noFill/>
        </p:spPr>
        <p:txBody>
          <a:bodyPr wrap="square">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Pitch on Gypsy Traveller site, Wales</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370C25C-C246-7EC3-245B-B0A54A6A8233}"/>
              </a:ext>
            </a:extLst>
          </p:cNvPr>
          <p:cNvPicPr>
            <a:picLocks noChangeAspect="1"/>
          </p:cNvPicPr>
          <p:nvPr/>
        </p:nvPicPr>
        <p:blipFill>
          <a:blip r:embed="rId3"/>
          <a:stretch>
            <a:fillRect/>
          </a:stretch>
        </p:blipFill>
        <p:spPr>
          <a:xfrm>
            <a:off x="0" y="0"/>
            <a:ext cx="841321" cy="841321"/>
          </a:xfrm>
          <a:prstGeom prst="rect">
            <a:avLst/>
          </a:prstGeom>
        </p:spPr>
      </p:pic>
      <p:pic>
        <p:nvPicPr>
          <p:cNvPr id="10" name="Picture 9">
            <a:extLst>
              <a:ext uri="{FF2B5EF4-FFF2-40B4-BE49-F238E27FC236}">
                <a16:creationId xmlns:a16="http://schemas.microsoft.com/office/drawing/2014/main" id="{0506AA03-2E7C-B147-089A-97DB93A1436E}"/>
              </a:ext>
            </a:extLst>
          </p:cNvPr>
          <p:cNvPicPr>
            <a:picLocks noChangeAspect="1"/>
          </p:cNvPicPr>
          <p:nvPr/>
        </p:nvPicPr>
        <p:blipFill>
          <a:blip r:embed="rId3"/>
          <a:stretch>
            <a:fillRect/>
          </a:stretch>
        </p:blipFill>
        <p:spPr>
          <a:xfrm>
            <a:off x="11350679" y="6016679"/>
            <a:ext cx="841321" cy="841321"/>
          </a:xfrm>
          <a:prstGeom prst="rect">
            <a:avLst/>
          </a:prstGeom>
        </p:spPr>
      </p:pic>
    </p:spTree>
    <p:extLst>
      <p:ext uri="{BB962C8B-B14F-4D97-AF65-F5344CB8AC3E}">
        <p14:creationId xmlns:p14="http://schemas.microsoft.com/office/powerpoint/2010/main" val="29689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D3526-5756-122C-D083-F5E8CDFA001A}"/>
              </a:ext>
            </a:extLst>
          </p:cNvPr>
          <p:cNvSpPr txBox="1"/>
          <p:nvPr/>
        </p:nvSpPr>
        <p:spPr>
          <a:xfrm>
            <a:off x="1004170" y="1804997"/>
            <a:ext cx="10183660" cy="3248005"/>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2) </a:t>
            </a:r>
            <a:r>
              <a:rPr lang="en-GB" sz="1800" dirty="0">
                <a:effectLst/>
                <a:latin typeface="Calibri" panose="020F0502020204030204" pitchFamily="34" charset="0"/>
                <a:ea typeface="Calibri" panose="020F0502020204030204" pitchFamily="34" charset="0"/>
                <a:cs typeface="Arial" panose="020B0604020202020204" pitchFamily="34" charset="0"/>
              </a:rPr>
              <a:t>The worker was also commissioned to undertake research work for </a:t>
            </a:r>
            <a:r>
              <a:rPr lang="en-GB" sz="1800" b="1" dirty="0">
                <a:effectLst/>
                <a:latin typeface="Calibri" panose="020F0502020204030204" pitchFamily="34" charset="0"/>
                <a:ea typeface="Calibri" panose="020F0502020204030204" pitchFamily="34" charset="0"/>
                <a:cs typeface="Arial" panose="020B0604020202020204" pitchFamily="34" charset="0"/>
              </a:rPr>
              <a:t>Public Health Wales</a:t>
            </a:r>
            <a:r>
              <a:rPr lang="en-GB" sz="1800" dirty="0">
                <a:effectLst/>
                <a:latin typeface="Calibri" panose="020F0502020204030204" pitchFamily="34" charset="0"/>
                <a:ea typeface="Calibri" panose="020F0502020204030204" pitchFamily="34" charset="0"/>
                <a:cs typeface="Arial" panose="020B0604020202020204" pitchFamily="34" charset="0"/>
              </a:rPr>
              <a:t>, looking specifically at ‘Service Mapping for Communicable Disease Inclusion Health Programme: Gypsy and Traveller Communities in Wales’.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This crossed over with mapping general health services in Cardiff specifically and Wales more generally.  The worker is now considering how best to improve engagement with health services and has recommendations to make to health services and larger authorities, such as Local Authorities and </a:t>
            </a:r>
            <a:r>
              <a:rPr lang="en-GB" sz="1800" b="1" dirty="0">
                <a:effectLst/>
                <a:latin typeface="Calibri" panose="020F0502020204030204" pitchFamily="34" charset="0"/>
                <a:ea typeface="Calibri" panose="020F0502020204030204" pitchFamily="34" charset="0"/>
                <a:cs typeface="Arial" panose="020B0604020202020204" pitchFamily="34" charset="0"/>
              </a:rPr>
              <a:t>the  Welsh Government.</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3) </a:t>
            </a:r>
            <a:r>
              <a:rPr lang="en-GB" sz="1800" dirty="0">
                <a:effectLst/>
                <a:latin typeface="Calibri" panose="020F0502020204030204" pitchFamily="34" charset="0"/>
                <a:ea typeface="Calibri" panose="020F0502020204030204" pitchFamily="34" charset="0"/>
                <a:cs typeface="Arial" panose="020B0604020202020204" pitchFamily="34" charset="0"/>
              </a:rPr>
              <a:t>Gypsies and Travellers Wales have undertaken a broad programme of training opportunities for Gypsies and Travellers, including one person being trained and funded by </a:t>
            </a:r>
            <a:r>
              <a:rPr lang="en-GB" sz="1800" b="1" dirty="0">
                <a:effectLst/>
                <a:latin typeface="Calibri" panose="020F0502020204030204" pitchFamily="34" charset="0"/>
                <a:ea typeface="Calibri" panose="020F0502020204030204" pitchFamily="34" charset="0"/>
                <a:cs typeface="Arial" panose="020B0604020202020204" pitchFamily="34" charset="0"/>
              </a:rPr>
              <a:t>Prince’s Trust </a:t>
            </a:r>
            <a:r>
              <a:rPr lang="en-GB" sz="1800" dirty="0">
                <a:effectLst/>
                <a:latin typeface="Calibri" panose="020F0502020204030204" pitchFamily="34" charset="0"/>
                <a:ea typeface="Calibri" panose="020F0502020204030204" pitchFamily="34" charset="0"/>
                <a:cs typeface="Arial" panose="020B0604020202020204" pitchFamily="34" charset="0"/>
              </a:rPr>
              <a:t>and several people benefitting from </a:t>
            </a:r>
            <a:r>
              <a:rPr lang="en-GB" sz="1800" b="1" dirty="0">
                <a:effectLst/>
                <a:latin typeface="Calibri" panose="020F0502020204030204" pitchFamily="34" charset="0"/>
                <a:ea typeface="Calibri" panose="020F0502020204030204" pitchFamily="34" charset="0"/>
                <a:cs typeface="Arial" panose="020B0604020202020204" pitchFamily="34" charset="0"/>
              </a:rPr>
              <a:t>Driving Theory Test Training</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0324CC-C59B-7AA7-BAF0-CD6DF7114ED4}"/>
              </a:ext>
            </a:extLst>
          </p:cNvPr>
          <p:cNvPicPr>
            <a:picLocks noChangeAspect="1"/>
          </p:cNvPicPr>
          <p:nvPr/>
        </p:nvPicPr>
        <p:blipFill>
          <a:blip r:embed="rId2"/>
          <a:stretch>
            <a:fillRect/>
          </a:stretch>
        </p:blipFill>
        <p:spPr>
          <a:xfrm>
            <a:off x="0" y="6016679"/>
            <a:ext cx="841321" cy="841321"/>
          </a:xfrm>
          <a:prstGeom prst="rect">
            <a:avLst/>
          </a:prstGeom>
        </p:spPr>
      </p:pic>
      <p:pic>
        <p:nvPicPr>
          <p:cNvPr id="5" name="Picture 4">
            <a:extLst>
              <a:ext uri="{FF2B5EF4-FFF2-40B4-BE49-F238E27FC236}">
                <a16:creationId xmlns:a16="http://schemas.microsoft.com/office/drawing/2014/main" id="{0A629A26-F083-C198-C9C3-4861C7260BE6}"/>
              </a:ext>
            </a:extLst>
          </p:cNvPr>
          <p:cNvPicPr>
            <a:picLocks noChangeAspect="1"/>
          </p:cNvPicPr>
          <p:nvPr/>
        </p:nvPicPr>
        <p:blipFill>
          <a:blip r:embed="rId2"/>
          <a:stretch>
            <a:fillRect/>
          </a:stretch>
        </p:blipFill>
        <p:spPr>
          <a:xfrm>
            <a:off x="11350679" y="0"/>
            <a:ext cx="841321" cy="841321"/>
          </a:xfrm>
          <a:prstGeom prst="rect">
            <a:avLst/>
          </a:prstGeom>
        </p:spPr>
      </p:pic>
    </p:spTree>
    <p:extLst>
      <p:ext uri="{BB962C8B-B14F-4D97-AF65-F5344CB8AC3E}">
        <p14:creationId xmlns:p14="http://schemas.microsoft.com/office/powerpoint/2010/main" val="2776632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8A98BA-05CD-FA31-D8E8-2CD643D9818F}"/>
              </a:ext>
            </a:extLst>
          </p:cNvPr>
          <p:cNvSpPr txBox="1"/>
          <p:nvPr/>
        </p:nvSpPr>
        <p:spPr>
          <a:xfrm>
            <a:off x="964036" y="603066"/>
            <a:ext cx="5862649" cy="6050824"/>
          </a:xfrm>
          <a:prstGeom prst="rect">
            <a:avLst/>
          </a:prstGeom>
          <a:noFill/>
        </p:spPr>
        <p:txBody>
          <a:bodyPr wrap="square">
            <a:spAutoFit/>
          </a:bodyPr>
          <a:lstStyle/>
          <a:p>
            <a:pPr algn="ctr">
              <a:lnSpc>
                <a:spcPct val="107000"/>
              </a:lnSpc>
              <a:spcAft>
                <a:spcPts val="80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Concluding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Observations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Despite the challenges of significant change to the structure, roles and responsibilities of the Core Spokes and against a backdrop of an unprecedented cost-of-living crisis which has had a profound impact on the Gypsy, Roma and Traveller communities of the UK, MfC is proud to have been in a position to provide respite and peace of mind to </a:t>
            </a:r>
            <a:r>
              <a:rPr lang="en-GB" sz="1800" b="1" dirty="0">
                <a:effectLst/>
                <a:latin typeface="Calibri" panose="020F0502020204030204" pitchFamily="34" charset="0"/>
                <a:ea typeface="Calibri" panose="020F0502020204030204" pitchFamily="34" charset="0"/>
                <a:cs typeface="Arial" panose="020B0604020202020204" pitchFamily="34" charset="0"/>
              </a:rPr>
              <a:t>366</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individuals and families </a:t>
            </a:r>
            <a:r>
              <a:rPr lang="en-GB" sz="1800" dirty="0">
                <a:effectLst/>
                <a:latin typeface="Calibri" panose="020F0502020204030204" pitchFamily="34" charset="0"/>
                <a:ea typeface="Calibri" panose="020F0502020204030204" pitchFamily="34" charset="0"/>
                <a:cs typeface="Arial" panose="020B0604020202020204" pitchFamily="34" charset="0"/>
              </a:rPr>
              <a:t>[with </a:t>
            </a:r>
            <a:r>
              <a:rPr lang="en-GB" sz="1800" b="1" dirty="0">
                <a:effectLst/>
                <a:latin typeface="Calibri" panose="020F0502020204030204" pitchFamily="34" charset="0"/>
                <a:ea typeface="Calibri" panose="020F0502020204030204" pitchFamily="34" charset="0"/>
                <a:cs typeface="Arial" panose="020B0604020202020204" pitchFamily="34" charset="0"/>
              </a:rPr>
              <a:t>572 children </a:t>
            </a:r>
            <a:r>
              <a:rPr lang="en-GB" sz="1800" dirty="0">
                <a:effectLst/>
                <a:latin typeface="Calibri" panose="020F0502020204030204" pitchFamily="34" charset="0"/>
                <a:ea typeface="Calibri" panose="020F0502020204030204" pitchFamily="34" charset="0"/>
                <a:cs typeface="Arial" panose="020B0604020202020204" pitchFamily="34" charset="0"/>
              </a:rPr>
              <a:t>between them] via our crisis grants project.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This, alongside our current and new projects, has enabled us to maintain and indeed enhance our position as an entity that can, and will, respond to immediate need and, as importantly, be trusted by communities and organisations and agencies alike to assist them in delivering real and sustainable change for Gypsy, Roma, and Travellers across the UK.</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As with previous years, we are proud of the way we have developed over this reporting period and move into 2024-25 with great optimism.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B03E0B0-BE9A-019B-BF2C-2ADAA5F93D95}"/>
              </a:ext>
            </a:extLst>
          </p:cNvPr>
          <p:cNvPicPr>
            <a:picLocks noChangeAspect="1"/>
          </p:cNvPicPr>
          <p:nvPr/>
        </p:nvPicPr>
        <p:blipFill>
          <a:blip r:embed="rId2"/>
          <a:stretch>
            <a:fillRect/>
          </a:stretch>
        </p:blipFill>
        <p:spPr>
          <a:xfrm>
            <a:off x="0" y="0"/>
            <a:ext cx="841321" cy="841321"/>
          </a:xfrm>
          <a:prstGeom prst="rect">
            <a:avLst/>
          </a:prstGeom>
        </p:spPr>
      </p:pic>
      <p:pic>
        <p:nvPicPr>
          <p:cNvPr id="3" name="Picture 2">
            <a:extLst>
              <a:ext uri="{FF2B5EF4-FFF2-40B4-BE49-F238E27FC236}">
                <a16:creationId xmlns:a16="http://schemas.microsoft.com/office/drawing/2014/main" id="{705A2731-9735-0C99-672A-81540D5CCC1A}"/>
              </a:ext>
            </a:extLst>
          </p:cNvPr>
          <p:cNvPicPr>
            <a:picLocks noChangeAspect="1"/>
          </p:cNvPicPr>
          <p:nvPr/>
        </p:nvPicPr>
        <p:blipFill>
          <a:blip r:embed="rId3">
            <a:extLst>
              <a:ext uri="{28A0092B-C50C-407E-A947-70E740481C1C}">
                <a14:useLocalDpi xmlns:a14="http://schemas.microsoft.com/office/drawing/2010/main" val="0"/>
              </a:ext>
            </a:extLst>
          </a:blip>
          <a:srcRect l="2755" t="5849" r="5259" b="10006"/>
          <a:stretch/>
        </p:blipFill>
        <p:spPr>
          <a:xfrm>
            <a:off x="7367689" y="-1"/>
            <a:ext cx="4846084" cy="6858001"/>
          </a:xfrm>
          <a:prstGeom prst="rect">
            <a:avLst/>
          </a:prstGeom>
        </p:spPr>
      </p:pic>
    </p:spTree>
    <p:extLst>
      <p:ext uri="{BB962C8B-B14F-4D97-AF65-F5344CB8AC3E}">
        <p14:creationId xmlns:p14="http://schemas.microsoft.com/office/powerpoint/2010/main" val="69396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EE350-A36C-3D87-CCCB-9FD371F68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011" y="677038"/>
            <a:ext cx="5523978" cy="5503924"/>
          </a:xfrm>
          <a:prstGeom prst="rect">
            <a:avLst/>
          </a:prstGeom>
        </p:spPr>
      </p:pic>
    </p:spTree>
    <p:extLst>
      <p:ext uri="{BB962C8B-B14F-4D97-AF65-F5344CB8AC3E}">
        <p14:creationId xmlns:p14="http://schemas.microsoft.com/office/powerpoint/2010/main" val="425818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2A633-1011-0D0C-FEDD-C5E27C979E96}"/>
              </a:ext>
            </a:extLst>
          </p:cNvPr>
          <p:cNvSpPr txBox="1"/>
          <p:nvPr/>
        </p:nvSpPr>
        <p:spPr>
          <a:xfrm>
            <a:off x="669471" y="892627"/>
            <a:ext cx="10853057" cy="3122586"/>
          </a:xfrm>
          <a:prstGeom prst="rect">
            <a:avLst/>
          </a:prstGeom>
          <a:noFill/>
        </p:spPr>
        <p:txBody>
          <a:bodyPr wrap="square" rtlCol="0">
            <a:spAutoFit/>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Arial" panose="020B0604020202020204" pitchFamily="34" charset="0"/>
              </a:rPr>
              <a:t>Governance and </a:t>
            </a:r>
            <a:r>
              <a:rPr lang="en-GB" sz="2400" dirty="0">
                <a:effectLst/>
                <a:latin typeface="Calibri" panose="020F0502020204030204" pitchFamily="34" charset="0"/>
                <a:ea typeface="Calibri" panose="020F0502020204030204" pitchFamily="34" charset="0"/>
                <a:cs typeface="Arial" panose="020B0604020202020204" pitchFamily="34" charset="0"/>
              </a:rPr>
              <a:t>Operations</a:t>
            </a:r>
          </a:p>
          <a:p>
            <a:pPr algn="ctr">
              <a:lnSpc>
                <a:spcPct val="107000"/>
              </a:lnSpc>
              <a:spcAft>
                <a:spcPts val="800"/>
              </a:spcAft>
            </a:pPr>
            <a:r>
              <a:rPr lang="en-GB" sz="2000" b="1" dirty="0">
                <a:effectLst/>
                <a:latin typeface="Calibri" panose="020F0502020204030204" pitchFamily="34" charset="0"/>
                <a:ea typeface="Calibri" panose="020F0502020204030204" pitchFamily="34" charset="0"/>
                <a:cs typeface="Arial" panose="020B0604020202020204" pitchFamily="34" charset="0"/>
              </a:rPr>
              <a:t>Model and Structure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MfC operates as a </a:t>
            </a:r>
            <a:r>
              <a:rPr lang="en-GB" sz="1800" i="1" dirty="0">
                <a:effectLst/>
                <a:latin typeface="Calibri" panose="020F0502020204030204" pitchFamily="34" charset="0"/>
                <a:ea typeface="Calibri" panose="020F0502020204030204" pitchFamily="34" charset="0"/>
                <a:cs typeface="Arial" panose="020B0604020202020204" pitchFamily="34" charset="0"/>
              </a:rPr>
              <a:t>Special Purpose Vehicle</a:t>
            </a:r>
            <a:r>
              <a:rPr lang="en-GB" sz="1800" dirty="0">
                <a:effectLst/>
                <a:latin typeface="Calibri" panose="020F0502020204030204" pitchFamily="34" charset="0"/>
                <a:ea typeface="Calibri" panose="020F0502020204030204" pitchFamily="34" charset="0"/>
                <a:cs typeface="Arial" panose="020B0604020202020204" pitchFamily="34" charset="0"/>
              </a:rPr>
              <a:t> [SPV], the key elements of which are:</a:t>
            </a:r>
            <a:endParaRPr lang="en-GB"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lvl="0" algn="ctr">
              <a:lnSpc>
                <a:spcPct val="107000"/>
              </a:lnSpc>
            </a:pPr>
            <a:r>
              <a:rPr lang="en-GB" sz="2000" b="1" dirty="0">
                <a:effectLst/>
                <a:latin typeface="Calibri" panose="020F0502020204030204" pitchFamily="34" charset="0"/>
                <a:ea typeface="Calibri" panose="020F0502020204030204" pitchFamily="34" charset="0"/>
                <a:cs typeface="Arial" panose="020B0604020202020204" pitchFamily="34" charset="0"/>
              </a:rPr>
              <a:t>Network of Members</a:t>
            </a:r>
          </a:p>
          <a:p>
            <a:pPr lvl="0" algn="ctr">
              <a:lnSpc>
                <a:spcPct val="107000"/>
              </a:lnSpc>
            </a:pPr>
            <a:r>
              <a:rPr lang="en-GB" sz="2000" b="1" dirty="0">
                <a:effectLst/>
                <a:latin typeface="Calibri" panose="020F0502020204030204" pitchFamily="34" charset="0"/>
                <a:ea typeface="Calibri" panose="020F0502020204030204" pitchFamily="34" charset="0"/>
                <a:cs typeface="Arial" panose="020B0604020202020204" pitchFamily="34" charset="0"/>
              </a:rPr>
              <a:t>Impact Panel</a:t>
            </a:r>
          </a:p>
          <a:p>
            <a:pPr lvl="0" algn="ctr">
              <a:lnSpc>
                <a:spcPct val="107000"/>
              </a:lnSpc>
            </a:pPr>
            <a:r>
              <a:rPr lang="en-GB" sz="2000" b="1" dirty="0">
                <a:effectLst/>
                <a:latin typeface="Calibri" panose="020F0502020204030204" pitchFamily="34" charset="0"/>
                <a:ea typeface="Calibri" panose="020F0502020204030204" pitchFamily="34" charset="0"/>
                <a:cs typeface="Arial" panose="020B0604020202020204" pitchFamily="34" charset="0"/>
              </a:rPr>
              <a:t>Board of Directors </a:t>
            </a:r>
          </a:p>
          <a:p>
            <a:pPr lvl="0" algn="ctr">
              <a:lnSpc>
                <a:spcPct val="107000"/>
              </a:lnSpc>
            </a:pPr>
            <a:r>
              <a:rPr lang="en-GB" sz="2000" b="1" dirty="0">
                <a:effectLst/>
                <a:latin typeface="Calibri" panose="020F0502020204030204" pitchFamily="34" charset="0"/>
                <a:ea typeface="Calibri" panose="020F0502020204030204" pitchFamily="34" charset="0"/>
                <a:cs typeface="Arial" panose="020B0604020202020204" pitchFamily="34" charset="0"/>
              </a:rPr>
              <a:t>Core Spokes </a:t>
            </a:r>
          </a:p>
        </p:txBody>
      </p:sp>
      <p:sp>
        <p:nvSpPr>
          <p:cNvPr id="5" name="TextBox 4">
            <a:extLst>
              <a:ext uri="{FF2B5EF4-FFF2-40B4-BE49-F238E27FC236}">
                <a16:creationId xmlns:a16="http://schemas.microsoft.com/office/drawing/2014/main" id="{0D920FBB-537A-4311-5464-5BF45054EAB6}"/>
              </a:ext>
            </a:extLst>
          </p:cNvPr>
          <p:cNvSpPr txBox="1"/>
          <p:nvPr/>
        </p:nvSpPr>
        <p:spPr>
          <a:xfrm>
            <a:off x="674914" y="4713515"/>
            <a:ext cx="10853057" cy="968278"/>
          </a:xfrm>
          <a:prstGeom prst="rect">
            <a:avLst/>
          </a:prstGeom>
          <a:noFill/>
        </p:spPr>
        <p:txBody>
          <a:bodyPr wrap="square" rtlCol="0">
            <a:spAutoFit/>
          </a:bodyPr>
          <a:lstStyle/>
          <a:p>
            <a:pPr lvl="0" algn="ctr">
              <a:lnSpc>
                <a:spcPct val="107000"/>
              </a:lnSpc>
            </a:pPr>
            <a:r>
              <a:rPr lang="en-GB" sz="1800" dirty="0">
                <a:effectLst/>
                <a:latin typeface="Calibri" panose="020F0502020204030204" pitchFamily="34" charset="0"/>
                <a:ea typeface="Calibri" panose="020F0502020204030204" pitchFamily="34" charset="0"/>
                <a:cs typeface="Arial" panose="020B0604020202020204" pitchFamily="34" charset="0"/>
              </a:rPr>
              <a:t>(A Special Purpose Vehicle is a separate legal entity created to fulfil certain objectives. This entity generally has a predefined purpose and limited activity scope and is sometimes used as a short-term solution to a current or potential problem. )</a:t>
            </a:r>
          </a:p>
        </p:txBody>
      </p:sp>
      <p:pic>
        <p:nvPicPr>
          <p:cNvPr id="6" name="Picture 5">
            <a:extLst>
              <a:ext uri="{FF2B5EF4-FFF2-40B4-BE49-F238E27FC236}">
                <a16:creationId xmlns:a16="http://schemas.microsoft.com/office/drawing/2014/main" id="{E55FF9C6-AD5B-04C8-CE6E-34379501E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41254" cy="838200"/>
          </a:xfrm>
          <a:prstGeom prst="rect">
            <a:avLst/>
          </a:prstGeom>
        </p:spPr>
      </p:pic>
      <p:pic>
        <p:nvPicPr>
          <p:cNvPr id="7" name="Picture 6">
            <a:extLst>
              <a:ext uri="{FF2B5EF4-FFF2-40B4-BE49-F238E27FC236}">
                <a16:creationId xmlns:a16="http://schemas.microsoft.com/office/drawing/2014/main" id="{963D5575-A0EF-DF73-21AB-7738DC5A85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0746" y="6019800"/>
            <a:ext cx="841254" cy="838200"/>
          </a:xfrm>
          <a:prstGeom prst="rect">
            <a:avLst/>
          </a:prstGeom>
        </p:spPr>
      </p:pic>
    </p:spTree>
    <p:extLst>
      <p:ext uri="{BB962C8B-B14F-4D97-AF65-F5344CB8AC3E}">
        <p14:creationId xmlns:p14="http://schemas.microsoft.com/office/powerpoint/2010/main" val="192838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DD6A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E5644EF-E387-F716-A646-E94499363CDD}"/>
              </a:ext>
            </a:extLst>
          </p:cNvPr>
          <p:cNvSpPr>
            <a:spLocks noChangeArrowheads="1"/>
          </p:cNvSpPr>
          <p:nvPr/>
        </p:nvSpPr>
        <p:spPr bwMode="auto">
          <a:xfrm>
            <a:off x="7892142" y="771747"/>
            <a:ext cx="3822189" cy="8819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US" sz="24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Network of </a:t>
            </a:r>
            <a:r>
              <a:rPr kumimoji="0" lang="en-US" alt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Members</a:t>
            </a:r>
          </a:p>
          <a:p>
            <a:pPr marL="0" marR="0" lvl="0" indent="0" fontAlgn="base">
              <a:lnSpc>
                <a:spcPct val="90000"/>
              </a:lnSpc>
              <a:spcBef>
                <a:spcPct val="0"/>
              </a:spcBef>
              <a:spcAft>
                <a:spcPts val="600"/>
              </a:spcAft>
              <a:buClrTx/>
              <a:buSzTx/>
              <a:tabLst/>
            </a:pPr>
            <a:endParaRPr kumimoji="0" lang="en-US" altLang="en-US" sz="4000" b="0"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715656C1-2FFC-42DB-3EC1-7DBC9480ABB6}"/>
              </a:ext>
            </a:extLst>
          </p:cNvPr>
          <p:cNvSpPr>
            <a:spLocks noChangeArrowheads="1"/>
          </p:cNvSpPr>
          <p:nvPr/>
        </p:nvSpPr>
        <p:spPr bwMode="auto">
          <a:xfrm>
            <a:off x="7892143" y="1773233"/>
            <a:ext cx="3822189" cy="40832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algn="ctr"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The Network continued to grow, with an increase of </a:t>
            </a:r>
            <a:r>
              <a:rPr kumimoji="0" lang="en-US" altLang="en-US" sz="2000" b="1" i="0" u="none" strike="noStrike" cap="none" normalizeH="0" baseline="0" dirty="0">
                <a:ln>
                  <a:noFill/>
                </a:ln>
                <a:effectLst/>
              </a:rPr>
              <a:t>20 </a:t>
            </a:r>
            <a:r>
              <a:rPr kumimoji="0" lang="en-US" altLang="en-US" sz="2000" b="0" i="0" u="none" strike="noStrike" cap="none" normalizeH="0" baseline="0" dirty="0">
                <a:ln>
                  <a:noFill/>
                </a:ln>
                <a:effectLst/>
              </a:rPr>
              <a:t>members, bringing the total to </a:t>
            </a:r>
            <a:r>
              <a:rPr kumimoji="0" lang="en-US" altLang="en-US" sz="2000" b="1" i="0" u="none" strike="noStrike" cap="none" normalizeH="0" baseline="0" dirty="0">
                <a:ln>
                  <a:noFill/>
                </a:ln>
                <a:effectLst/>
              </a:rPr>
              <a:t>94.</a:t>
            </a:r>
          </a:p>
          <a:p>
            <a:pPr marR="0" lvl="0" algn="ctr"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0" marR="0" lvl="0" indent="-228600" algn="ctr"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effectLst/>
            </a:endParaRPr>
          </a:p>
          <a:p>
            <a:pPr marL="0" marR="0" lvl="0" indent="-228600" algn="ctr"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Unfortunately, due to the Core Spokes’ roles and responsibilities experiencing significant change in this reporting period, our annual face-to-face Network Event had to be deferred until May 2024.  </a:t>
            </a:r>
          </a:p>
        </p:txBody>
      </p:sp>
      <p:pic>
        <p:nvPicPr>
          <p:cNvPr id="5" name="Picture 4">
            <a:extLst>
              <a:ext uri="{FF2B5EF4-FFF2-40B4-BE49-F238E27FC236}">
                <a16:creationId xmlns:a16="http://schemas.microsoft.com/office/drawing/2014/main" id="{90B848EF-FB23-54A7-389A-51DC4734F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0746" y="8722"/>
            <a:ext cx="841254" cy="838200"/>
          </a:xfrm>
          <a:prstGeom prst="rect">
            <a:avLst/>
          </a:prstGeom>
        </p:spPr>
      </p:pic>
      <p:pic>
        <p:nvPicPr>
          <p:cNvPr id="6" name="Picture 5">
            <a:extLst>
              <a:ext uri="{FF2B5EF4-FFF2-40B4-BE49-F238E27FC236}">
                <a16:creationId xmlns:a16="http://schemas.microsoft.com/office/drawing/2014/main" id="{247F7E93-4628-1BA6-8D57-4E38752B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11078"/>
            <a:ext cx="841254" cy="838200"/>
          </a:xfrm>
          <a:prstGeom prst="rect">
            <a:avLst/>
          </a:prstGeom>
        </p:spPr>
      </p:pic>
      <p:pic>
        <p:nvPicPr>
          <p:cNvPr id="9" name="Picture 8" descr="A pie chart with numbers and text&#10;&#10;Description automatically generated">
            <a:extLst>
              <a:ext uri="{FF2B5EF4-FFF2-40B4-BE49-F238E27FC236}">
                <a16:creationId xmlns:a16="http://schemas.microsoft.com/office/drawing/2014/main" id="{8D729827-68A3-6D07-90E3-481EC0DB9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68" y="846922"/>
            <a:ext cx="7078287" cy="4813069"/>
          </a:xfrm>
          <a:prstGeom prst="rect">
            <a:avLst/>
          </a:prstGeom>
        </p:spPr>
      </p:pic>
    </p:spTree>
    <p:extLst>
      <p:ext uri="{BB962C8B-B14F-4D97-AF65-F5344CB8AC3E}">
        <p14:creationId xmlns:p14="http://schemas.microsoft.com/office/powerpoint/2010/main" val="276936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79663-59B8-CCC8-3092-EBDE7D187BBD}"/>
              </a:ext>
            </a:extLst>
          </p:cNvPr>
          <p:cNvSpPr txBox="1"/>
          <p:nvPr/>
        </p:nvSpPr>
        <p:spPr>
          <a:xfrm>
            <a:off x="669471" y="790360"/>
            <a:ext cx="10853057" cy="5277279"/>
          </a:xfrm>
          <a:prstGeom prst="rect">
            <a:avLst/>
          </a:prstGeom>
          <a:solidFill>
            <a:srgbClr val="ADD6A6"/>
          </a:solidFill>
        </p:spPr>
        <p:txBody>
          <a:bodyPr wrap="square" rtlCol="0">
            <a:spAutoFit/>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Arial" panose="020B0604020202020204" pitchFamily="34" charset="0"/>
              </a:rPr>
              <a:t>Impact </a:t>
            </a:r>
            <a:r>
              <a:rPr lang="en-GB" sz="2400" dirty="0">
                <a:effectLst/>
                <a:latin typeface="Calibri" panose="020F0502020204030204" pitchFamily="34" charset="0"/>
                <a:ea typeface="Calibri" panose="020F0502020204030204" pitchFamily="34" charset="0"/>
                <a:cs typeface="Arial" panose="020B0604020202020204" pitchFamily="34" charset="0"/>
              </a:rPr>
              <a:t>Panel</a:t>
            </a: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Reflections on learning and the impact of the programme are built into our ongoing monitoring processes and the role of the Impact Panel.   </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Due to a change in Core Spokes roles and responsibilities and difficulties in aligning diaries, the panel held just the one meeting in 2023-24 at which they discussed three stories all of which focused on the work of the Core Spokes.</a:t>
            </a: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The stories were created and discussed using the </a:t>
            </a:r>
            <a:r>
              <a:rPr lang="en-GB" sz="1800" b="1" dirty="0">
                <a:effectLst/>
                <a:latin typeface="Calibri" panose="020F0502020204030204" pitchFamily="34" charset="0"/>
                <a:ea typeface="Calibri" panose="020F0502020204030204" pitchFamily="34" charset="0"/>
                <a:cs typeface="Arial" panose="020B0604020202020204" pitchFamily="34" charset="0"/>
              </a:rPr>
              <a:t>Most Significant Change </a:t>
            </a:r>
            <a:r>
              <a:rPr lang="en-GB" sz="1800" dirty="0">
                <a:effectLst/>
                <a:latin typeface="Calibri" panose="020F0502020204030204" pitchFamily="34" charset="0"/>
                <a:ea typeface="Calibri" panose="020F0502020204030204" pitchFamily="34" charset="0"/>
                <a:cs typeface="Arial" panose="020B0604020202020204" pitchFamily="34" charset="0"/>
              </a:rPr>
              <a:t>method.  After the stories had been shared and discussed, the themes, ideas and suggestions were written up into reports which were then considered by the Board of Directors and Core Spokes.  </a:t>
            </a: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800" dirty="0">
                <a:effectLst/>
                <a:latin typeface="Calibri" panose="020F0502020204030204" pitchFamily="34" charset="0"/>
                <a:ea typeface="Calibri" panose="020F0502020204030204" pitchFamily="34" charset="0"/>
                <a:cs typeface="Arial" panose="020B0604020202020204" pitchFamily="34" charset="0"/>
              </a:rPr>
              <a:t>(The Most Significant Change [MSC] technique is a participatory tool used for monitoring and evaluating projects and programmes. It involves collecting stories of significant change from those affected by the programmes, systematic participatory interpretation of these stories and discussing and selecting the most significant stories at various organizational levels thus it helps clarify values among stakeholders and provide evidence of impact.)</a:t>
            </a:r>
          </a:p>
        </p:txBody>
      </p:sp>
      <p:pic>
        <p:nvPicPr>
          <p:cNvPr id="3" name="Picture 2">
            <a:extLst>
              <a:ext uri="{FF2B5EF4-FFF2-40B4-BE49-F238E27FC236}">
                <a16:creationId xmlns:a16="http://schemas.microsoft.com/office/drawing/2014/main" id="{EE52AB29-77FA-C15E-0F97-E1A5F6A9A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41254" cy="838200"/>
          </a:xfrm>
          <a:prstGeom prst="rect">
            <a:avLst/>
          </a:prstGeom>
        </p:spPr>
      </p:pic>
      <p:pic>
        <p:nvPicPr>
          <p:cNvPr id="4" name="Picture 3">
            <a:extLst>
              <a:ext uri="{FF2B5EF4-FFF2-40B4-BE49-F238E27FC236}">
                <a16:creationId xmlns:a16="http://schemas.microsoft.com/office/drawing/2014/main" id="{1E1C7538-5C36-DD1D-E09F-FA8E261EE5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0746" y="6019800"/>
            <a:ext cx="841254" cy="838200"/>
          </a:xfrm>
          <a:prstGeom prst="rect">
            <a:avLst/>
          </a:prstGeom>
        </p:spPr>
      </p:pic>
    </p:spTree>
    <p:extLst>
      <p:ext uri="{BB962C8B-B14F-4D97-AF65-F5344CB8AC3E}">
        <p14:creationId xmlns:p14="http://schemas.microsoft.com/office/powerpoint/2010/main" val="1519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EB02B-4605-5690-18D4-43B3215CECD0}"/>
              </a:ext>
            </a:extLst>
          </p:cNvPr>
          <p:cNvSpPr txBox="1"/>
          <p:nvPr/>
        </p:nvSpPr>
        <p:spPr>
          <a:xfrm>
            <a:off x="669471" y="1753701"/>
            <a:ext cx="10853057" cy="3350597"/>
          </a:xfrm>
          <a:prstGeom prst="rect">
            <a:avLst/>
          </a:prstGeom>
          <a:noFill/>
        </p:spPr>
        <p:txBody>
          <a:bodyPr wrap="square" rtlCol="0">
            <a:spAutoFit/>
          </a:bodyPr>
          <a:lstStyle/>
          <a:p>
            <a:pPr algn="ct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key themes, during panel member discussions this year, was the vital importance of encouraging, nurturing and supporting younger members of the communities so that they could ‘carry the baton’ into the future.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Professional Mentorship Programme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valued for this reason, and the panel indicated that they would like to follow the progress of the programme as it developed. </a:t>
            </a:r>
          </a:p>
          <a:p>
            <a:pPr algn="ctr">
              <a:lnSpc>
                <a:spcPct val="107000"/>
              </a:lnSpc>
              <a:spcAft>
                <a:spcPts val="800"/>
              </a:spcAft>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response to the panel’s points regarding the nurturing and support of young people to enable them to become activists of the future, MfC’s Commissioning Spoke developed a proposal for a UK wide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People as Human Rights Defenders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This proposal was approved by the Board and went out to tender in February 2024.  The project has now been commissioned and work will begin in May 2024.</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C0909B-C697-C67B-4D91-B01391FDA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0746" y="0"/>
            <a:ext cx="841254" cy="838200"/>
          </a:xfrm>
          <a:prstGeom prst="rect">
            <a:avLst/>
          </a:prstGeom>
        </p:spPr>
      </p:pic>
      <p:pic>
        <p:nvPicPr>
          <p:cNvPr id="4" name="Picture 3">
            <a:extLst>
              <a:ext uri="{FF2B5EF4-FFF2-40B4-BE49-F238E27FC236}">
                <a16:creationId xmlns:a16="http://schemas.microsoft.com/office/drawing/2014/main" id="{3559EA7C-6B8E-1E8A-9DFF-FEDAB8B7C538}"/>
              </a:ext>
            </a:extLst>
          </p:cNvPr>
          <p:cNvPicPr>
            <a:picLocks noChangeAspect="1"/>
          </p:cNvPicPr>
          <p:nvPr/>
        </p:nvPicPr>
        <p:blipFill>
          <a:blip r:embed="rId3"/>
          <a:stretch>
            <a:fillRect/>
          </a:stretch>
        </p:blipFill>
        <p:spPr>
          <a:xfrm>
            <a:off x="0" y="6016679"/>
            <a:ext cx="841321" cy="841321"/>
          </a:xfrm>
          <a:prstGeom prst="rect">
            <a:avLst/>
          </a:prstGeom>
        </p:spPr>
      </p:pic>
    </p:spTree>
    <p:extLst>
      <p:ext uri="{BB962C8B-B14F-4D97-AF65-F5344CB8AC3E}">
        <p14:creationId xmlns:p14="http://schemas.microsoft.com/office/powerpoint/2010/main" val="21397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D01F1125-68FC-6954-EC3E-DEB338ED25F5}"/>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gn="ctr" defTabSz="914400">
              <a:lnSpc>
                <a:spcPct val="90000"/>
              </a:lnSpc>
              <a:spcAft>
                <a:spcPts val="8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Board of </a:t>
            </a:r>
            <a:r>
              <a:rPr lang="en-US" sz="2400" dirty="0">
                <a:effectLst/>
                <a:latin typeface="Calibri" panose="020F0502020204030204" pitchFamily="34" charset="0"/>
                <a:ea typeface="Calibri" panose="020F0502020204030204" pitchFamily="34" charset="0"/>
                <a:cs typeface="Calibri" panose="020F0502020204030204" pitchFamily="34" charset="0"/>
              </a:rPr>
              <a:t>Directors </a:t>
            </a:r>
          </a:p>
          <a:p>
            <a:pPr indent="-228600" algn="ctr" defTabSz="914400">
              <a:lnSpc>
                <a:spcPct val="90000"/>
              </a:lnSpc>
              <a:spcAft>
                <a:spcPts val="800"/>
              </a:spcAft>
              <a:buFont typeface="Arial" panose="020B0604020202020204" pitchFamily="34" charset="0"/>
              <a:buChar char="•"/>
            </a:pPr>
            <a:endParaRPr lang="en-US" sz="1700" dirty="0">
              <a:effectLst/>
            </a:endParaRP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As we enter the penultimate year of funding from the National Lottery Community Fund, the Board, in collaboration with the Core Spokes and with input from Impact Panel members, partner organisations and individuals, has initiated an in-depth ‘look back’ and forward planning process.  In terms of what and where to next, discussions to date have highlighted the following key points for consideration: </a:t>
            </a:r>
          </a:p>
          <a:p>
            <a:pPr indent="-228600" algn="ctr" defTabSz="914400">
              <a:lnSpc>
                <a:spcPct val="90000"/>
              </a:lnSpc>
              <a:spcAft>
                <a:spcPts val="80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community expect this movement to continue because there has been so much good work and support</a:t>
            </a:r>
            <a:r>
              <a:rPr lang="en-US" b="1" dirty="0">
                <a:effectLst/>
                <a:latin typeface="Calibri" panose="020F0502020204030204" pitchFamily="34" charset="0"/>
                <a:ea typeface="Calibri" panose="020F0502020204030204" pitchFamily="34" charset="0"/>
                <a:cs typeface="Calibri" panose="020F0502020204030204" pitchFamily="34" charset="0"/>
              </a:rPr>
              <a:t>.  If we do continue, what does that mean and look like?  </a:t>
            </a:r>
          </a:p>
          <a:p>
            <a:pPr indent="-228600" algn="ctr" defTabSz="914400">
              <a:lnSpc>
                <a:spcPct val="90000"/>
              </a:lnSpc>
              <a:spcAft>
                <a:spcPts val="80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It will certainly mean similar or more funding amounts and considering whether we remain </a:t>
            </a:r>
            <a:r>
              <a:rPr lang="en-US" b="1" dirty="0">
                <a:effectLst/>
                <a:latin typeface="Calibri" panose="020F0502020204030204" pitchFamily="34" charset="0"/>
                <a:ea typeface="Calibri" panose="020F0502020204030204" pitchFamily="34" charset="0"/>
                <a:cs typeface="Calibri" panose="020F0502020204030204" pitchFamily="34" charset="0"/>
              </a:rPr>
              <a:t>a commissioning entity </a:t>
            </a:r>
            <a:r>
              <a:rPr lang="en-US" dirty="0">
                <a:effectLst/>
                <a:latin typeface="Calibri" panose="020F0502020204030204" pitchFamily="34" charset="0"/>
                <a:ea typeface="Calibri" panose="020F0502020204030204" pitchFamily="34" charset="0"/>
                <a:cs typeface="Calibri" panose="020F0502020204030204" pitchFamily="34" charset="0"/>
              </a:rPr>
              <a:t>or in addition </a:t>
            </a:r>
            <a:r>
              <a:rPr lang="en-US" b="1" dirty="0">
                <a:effectLst/>
                <a:latin typeface="Calibri" panose="020F0502020204030204" pitchFamily="34" charset="0"/>
                <a:ea typeface="Calibri" panose="020F0502020204030204" pitchFamily="34" charset="0"/>
                <a:cs typeface="Calibri" panose="020F0502020204030204" pitchFamily="34" charset="0"/>
              </a:rPr>
              <a:t>embrace a strategic convening role.     </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                                                                                    </a:t>
            </a:r>
          </a:p>
          <a:p>
            <a:pPr algn="ctr" defTabSz="914400">
              <a:lnSpc>
                <a:spcPct val="9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If there is a broadening of range and scope, we must know exactly what this will look like.</a:t>
            </a:r>
          </a:p>
        </p:txBody>
      </p:sp>
      <p:pic>
        <p:nvPicPr>
          <p:cNvPr id="3" name="Picture 2">
            <a:extLst>
              <a:ext uri="{FF2B5EF4-FFF2-40B4-BE49-F238E27FC236}">
                <a16:creationId xmlns:a16="http://schemas.microsoft.com/office/drawing/2014/main" id="{274BBB15-8651-1A74-163F-FA542D7BB3E7}"/>
              </a:ext>
            </a:extLst>
          </p:cNvPr>
          <p:cNvPicPr>
            <a:picLocks noChangeAspect="1"/>
          </p:cNvPicPr>
          <p:nvPr/>
        </p:nvPicPr>
        <p:blipFill>
          <a:blip r:embed="rId2"/>
          <a:stretch>
            <a:fillRect/>
          </a:stretch>
        </p:blipFill>
        <p:spPr>
          <a:xfrm>
            <a:off x="0" y="0"/>
            <a:ext cx="841321" cy="841321"/>
          </a:xfrm>
          <a:prstGeom prst="rect">
            <a:avLst/>
          </a:prstGeom>
        </p:spPr>
      </p:pic>
      <p:pic>
        <p:nvPicPr>
          <p:cNvPr id="4" name="Picture 3">
            <a:extLst>
              <a:ext uri="{FF2B5EF4-FFF2-40B4-BE49-F238E27FC236}">
                <a16:creationId xmlns:a16="http://schemas.microsoft.com/office/drawing/2014/main" id="{0FF61930-D983-CA01-1174-8990A2477B31}"/>
              </a:ext>
            </a:extLst>
          </p:cNvPr>
          <p:cNvPicPr>
            <a:picLocks noChangeAspect="1"/>
          </p:cNvPicPr>
          <p:nvPr/>
        </p:nvPicPr>
        <p:blipFill>
          <a:blip r:embed="rId2"/>
          <a:stretch>
            <a:fillRect/>
          </a:stretch>
        </p:blipFill>
        <p:spPr>
          <a:xfrm>
            <a:off x="11350679" y="6016679"/>
            <a:ext cx="841321" cy="841321"/>
          </a:xfrm>
          <a:prstGeom prst="rect">
            <a:avLst/>
          </a:prstGeom>
        </p:spPr>
      </p:pic>
      <p:pic>
        <p:nvPicPr>
          <p:cNvPr id="5" name="Picture 4">
            <a:extLst>
              <a:ext uri="{FF2B5EF4-FFF2-40B4-BE49-F238E27FC236}">
                <a16:creationId xmlns:a16="http://schemas.microsoft.com/office/drawing/2014/main" id="{74321DA7-B495-34F1-C545-F96C5DDC7420}"/>
              </a:ext>
            </a:extLst>
          </p:cNvPr>
          <p:cNvPicPr>
            <a:picLocks noChangeAspect="1"/>
          </p:cNvPicPr>
          <p:nvPr/>
        </p:nvPicPr>
        <p:blipFill>
          <a:blip r:embed="rId3"/>
          <a:srcRect l="39387" t="4480" b="3683"/>
          <a:stretch/>
        </p:blipFill>
        <p:spPr>
          <a:xfrm>
            <a:off x="-1" y="-1"/>
            <a:ext cx="4506589" cy="6858001"/>
          </a:xfrm>
          <a:prstGeom prst="rect">
            <a:avLst/>
          </a:prstGeom>
        </p:spPr>
      </p:pic>
    </p:spTree>
    <p:extLst>
      <p:ext uri="{BB962C8B-B14F-4D97-AF65-F5344CB8AC3E}">
        <p14:creationId xmlns:p14="http://schemas.microsoft.com/office/powerpoint/2010/main" val="165010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D6A6"/>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A3201CAB-4C94-55F4-6C97-AD5777B2F296}"/>
              </a:ext>
            </a:extLst>
          </p:cNvPr>
          <p:cNvPicPr>
            <a:picLocks noChangeAspect="1"/>
          </p:cNvPicPr>
          <p:nvPr/>
        </p:nvPicPr>
        <p:blipFill>
          <a:blip r:embed="rId2"/>
          <a:stretch>
            <a:fillRect/>
          </a:stretch>
        </p:blipFill>
        <p:spPr>
          <a:xfrm>
            <a:off x="-10886" y="0"/>
            <a:ext cx="12213772" cy="6858000"/>
          </a:xfrm>
          <a:prstGeom prst="rect">
            <a:avLst/>
          </a:prstGeom>
        </p:spPr>
      </p:pic>
      <p:sp>
        <p:nvSpPr>
          <p:cNvPr id="8" name="TextBox 7">
            <a:extLst>
              <a:ext uri="{FF2B5EF4-FFF2-40B4-BE49-F238E27FC236}">
                <a16:creationId xmlns:a16="http://schemas.microsoft.com/office/drawing/2014/main" id="{4451204C-A64E-8855-A170-B3B4349708F9}"/>
              </a:ext>
            </a:extLst>
          </p:cNvPr>
          <p:cNvSpPr txBox="1"/>
          <p:nvPr/>
        </p:nvSpPr>
        <p:spPr>
          <a:xfrm>
            <a:off x="1099458" y="880798"/>
            <a:ext cx="5671457" cy="4638642"/>
          </a:xfrm>
          <a:prstGeom prst="rect">
            <a:avLst/>
          </a:prstGeom>
          <a:noFill/>
        </p:spPr>
        <p:txBody>
          <a:bodyPr wrap="square">
            <a:spAutoFit/>
          </a:bodyPr>
          <a:lstStyle/>
          <a:p>
            <a:pPr algn="ct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We should start these conversations with the NLCF [and other long-term funders] as soon as possible as further consultation with partners, community members takes time to ensure we are getting it right.  </a:t>
            </a:r>
          </a:p>
          <a:p>
            <a:pPr algn="ct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In addition, in relation to growth, we must ensure that robust qualitative and quantitative research </a:t>
            </a:r>
            <a:r>
              <a:rPr lang="en-GB" sz="1800" i="1">
                <a:effectLst/>
                <a:latin typeface="Calibri" panose="020F0502020204030204" pitchFamily="34" charset="0"/>
                <a:ea typeface="Calibri" panose="020F0502020204030204" pitchFamily="34" charset="0"/>
                <a:cs typeface="Arial" panose="020B0604020202020204" pitchFamily="34" charset="0"/>
              </a:rPr>
              <a:t>vis-</a:t>
            </a:r>
            <a:r>
              <a:rPr lang="en-GB" sz="1800" i="1">
                <a:effectLst/>
                <a:latin typeface="Calibri" panose="020F0502020204030204" pitchFamily="34" charset="0"/>
                <a:ea typeface="Calibri" panose="020F0502020204030204" pitchFamily="34" charset="0"/>
                <a:cs typeface="Calibri" panose="020F0502020204030204" pitchFamily="34" charset="0"/>
              </a:rPr>
              <a:t>á</a:t>
            </a:r>
            <a:r>
              <a:rPr lang="en-GB" sz="1800" i="1">
                <a:effectLst/>
                <a:latin typeface="Calibri" panose="020F0502020204030204" pitchFamily="34" charset="0"/>
                <a:ea typeface="Calibri" panose="020F0502020204030204" pitchFamily="34" charset="0"/>
                <a:cs typeface="Arial" panose="020B0604020202020204" pitchFamily="34" charset="0"/>
              </a:rPr>
              <a:t>-vis</a:t>
            </a:r>
            <a:r>
              <a:rPr lang="en-GB" sz="1800">
                <a:effectLst/>
                <a:latin typeface="Calibri" panose="020F0502020204030204" pitchFamily="34" charset="0"/>
                <a:ea typeface="Calibri" panose="020F0502020204030204" pitchFamily="34" charset="0"/>
                <a:cs typeface="Arial" panose="020B0604020202020204" pitchFamily="34" charset="0"/>
              </a:rPr>
              <a:t> the current and emerging needs of the communities is undertaken to inform all future discussions and funding applications.  </a:t>
            </a:r>
          </a:p>
          <a:p>
            <a:pPr algn="ctr">
              <a:lnSpc>
                <a:spcPct val="107000"/>
              </a:lnSpc>
              <a:spcAft>
                <a:spcPts val="800"/>
              </a:spcAft>
            </a:pPr>
            <a:endParaRPr lang="en-GB">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Our Core Spokes, partner organisations and commissioned projects will play a key role in collating existing views and opinions and promoting and supporting new research.</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CCF1451-4485-4FDF-7CC7-29258EE76D09}"/>
              </a:ext>
            </a:extLst>
          </p:cNvPr>
          <p:cNvPicPr>
            <a:picLocks noChangeAspect="1"/>
          </p:cNvPicPr>
          <p:nvPr/>
        </p:nvPicPr>
        <p:blipFill>
          <a:blip r:embed="rId3"/>
          <a:stretch>
            <a:fillRect/>
          </a:stretch>
        </p:blipFill>
        <p:spPr>
          <a:xfrm>
            <a:off x="0" y="6016679"/>
            <a:ext cx="841321" cy="841321"/>
          </a:xfrm>
          <a:prstGeom prst="rect">
            <a:avLst/>
          </a:prstGeom>
        </p:spPr>
      </p:pic>
      <p:pic>
        <p:nvPicPr>
          <p:cNvPr id="10" name="Picture 9">
            <a:extLst>
              <a:ext uri="{FF2B5EF4-FFF2-40B4-BE49-F238E27FC236}">
                <a16:creationId xmlns:a16="http://schemas.microsoft.com/office/drawing/2014/main" id="{54F62A08-E6F1-024B-E59E-3D198E9BAF23}"/>
              </a:ext>
            </a:extLst>
          </p:cNvPr>
          <p:cNvPicPr>
            <a:picLocks noChangeAspect="1"/>
          </p:cNvPicPr>
          <p:nvPr/>
        </p:nvPicPr>
        <p:blipFill>
          <a:blip r:embed="rId3"/>
          <a:stretch>
            <a:fillRect/>
          </a:stretch>
        </p:blipFill>
        <p:spPr>
          <a:xfrm>
            <a:off x="11356122" y="0"/>
            <a:ext cx="841321" cy="841321"/>
          </a:xfrm>
          <a:prstGeom prst="rect">
            <a:avLst/>
          </a:prstGeom>
        </p:spPr>
      </p:pic>
      <p:pic>
        <p:nvPicPr>
          <p:cNvPr id="4" name="Picture 3">
            <a:extLst>
              <a:ext uri="{FF2B5EF4-FFF2-40B4-BE49-F238E27FC236}">
                <a16:creationId xmlns:a16="http://schemas.microsoft.com/office/drawing/2014/main" id="{2049BB7D-81F9-F2CC-9C19-FDCC0C989BB8}"/>
              </a:ext>
            </a:extLst>
          </p:cNvPr>
          <p:cNvPicPr>
            <a:picLocks noChangeAspect="1"/>
          </p:cNvPicPr>
          <p:nvPr/>
        </p:nvPicPr>
        <p:blipFill>
          <a:blip r:embed="rId4">
            <a:extLst>
              <a:ext uri="{28A0092B-C50C-407E-A947-70E740481C1C}">
                <a14:useLocalDpi xmlns:a14="http://schemas.microsoft.com/office/drawing/2010/main" val="0"/>
              </a:ext>
            </a:extLst>
          </a:blip>
          <a:srcRect l="2755" t="5849" r="5259" b="10006"/>
          <a:stretch/>
        </p:blipFill>
        <p:spPr>
          <a:xfrm>
            <a:off x="7367689" y="-1"/>
            <a:ext cx="4846084" cy="6858001"/>
          </a:xfrm>
          <a:prstGeom prst="rect">
            <a:avLst/>
          </a:prstGeom>
        </p:spPr>
      </p:pic>
    </p:spTree>
    <p:extLst>
      <p:ext uri="{BB962C8B-B14F-4D97-AF65-F5344CB8AC3E}">
        <p14:creationId xmlns:p14="http://schemas.microsoft.com/office/powerpoint/2010/main" val="1670585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455</TotalTime>
  <Words>4379</Words>
  <Application>Microsoft Office PowerPoint</Application>
  <PresentationFormat>Widescreen</PresentationFormat>
  <Paragraphs>197</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Calibri</vt:lpstr>
      <vt:lpstr>Times New Roman</vt:lpstr>
      <vt:lpstr>Office Theme</vt:lpstr>
      <vt:lpstr>PowerPoint Presentation</vt:lpstr>
      <vt:lpstr>PowerPoint Presentation</vt:lpstr>
      <vt:lpstr>Commissions: £513, 493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 Devaney</dc:creator>
  <cp:lastModifiedBy>Doug Devaney</cp:lastModifiedBy>
  <cp:revision>3</cp:revision>
  <dcterms:created xsi:type="dcterms:W3CDTF">2024-09-10T09:17:54Z</dcterms:created>
  <dcterms:modified xsi:type="dcterms:W3CDTF">2024-10-07T13:30:57Z</dcterms:modified>
</cp:coreProperties>
</file>