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y="6858000" cx="12192000"/>
  <p:notesSz cx="6858000" cy="9144000"/>
  <p:embeddedFontLst>
    <p:embeddedFont>
      <p:font typeface="Play"/>
      <p:regular r:id="rId48"/>
      <p:bold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0" roundtripDataSignature="AMtx7mh2zKewsCfuzUe4ytvAgdRNaudz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Play-regular.fntdata"/><Relationship Id="rId47" Type="http://schemas.openxmlformats.org/officeDocument/2006/relationships/slide" Target="slides/slide43.xml"/><Relationship Id="rId49" Type="http://schemas.openxmlformats.org/officeDocument/2006/relationships/font" Target="fonts/Play-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1" name="Google Shape;17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8" name="Google Shape;17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4" name="Google Shape;19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3" name="Google Shape;22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1" name="Google Shape;23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0" name="Google Shape;240;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8" name="Google Shape;248;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3a261573fb7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6" name="Google Shape;256;g3a261573fb7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3" name="Google Shape;26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3" name="Google Shape;29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1" name="Google Shape;30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8" name="Google Shape;30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3a261573fb7_1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6" name="Google Shape;316;g3a261573fb7_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4" name="Google Shape;324;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3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a30620db97_0_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g3a30620db97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3a30620db97_0_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4" name="Google Shape;364;g3a30620db97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g3a30620db97_0_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g3a30620db97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a30620db97_0_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0" name="Google Shape;380;g3a30620db97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5" name="Shape 385"/>
        <p:cNvGrpSpPr/>
        <p:nvPr/>
      </p:nvGrpSpPr>
      <p:grpSpPr>
        <a:xfrm>
          <a:off x="0" y="0"/>
          <a:ext cx="0" cy="0"/>
          <a:chOff x="0" y="0"/>
          <a:chExt cx="0" cy="0"/>
        </a:xfrm>
      </p:grpSpPr>
      <p:sp>
        <p:nvSpPr>
          <p:cNvPr id="386" name="Google Shape;386;g3a30620db97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7" name="Google Shape;387;g3a30620db97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3a30620db97_0_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4" name="Google Shape;394;g3a30620db97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1" name="Shape 401"/>
        <p:cNvGrpSpPr/>
        <p:nvPr/>
      </p:nvGrpSpPr>
      <p:grpSpPr>
        <a:xfrm>
          <a:off x="0" y="0"/>
          <a:ext cx="0" cy="0"/>
          <a:chOff x="0" y="0"/>
          <a:chExt cx="0" cy="0"/>
        </a:xfrm>
      </p:grpSpPr>
      <p:sp>
        <p:nvSpPr>
          <p:cNvPr id="402" name="Google Shape;402;g3a30620db97_0_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3" name="Google Shape;403;g3a30620db97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 name="Google Shape;10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a30620db97_0_6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0" name="Google Shape;410;g3a30620db97_0_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g3a30620db97_0_8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9" name="Google Shape;419;g3a30620db97_0_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3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3" name="Google Shape;433;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7" name="Google Shape;117;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a1ee44d8b4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6" name="Google Shape;126;g3a1ee44d8b4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8" name="Google Shape;14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4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4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4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4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4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4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5" name="Shape 25"/>
        <p:cNvGrpSpPr/>
        <p:nvPr/>
      </p:nvGrpSpPr>
      <p:grpSpPr>
        <a:xfrm>
          <a:off x="0" y="0"/>
          <a:ext cx="0" cy="0"/>
          <a:chOff x="0" y="0"/>
          <a:chExt cx="0" cy="0"/>
        </a:xfrm>
      </p:grpSpPr>
      <p:sp>
        <p:nvSpPr>
          <p:cNvPr id="26" name="Google Shape;26;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2" name="Shape 32"/>
        <p:cNvGrpSpPr/>
        <p:nvPr/>
      </p:nvGrpSpPr>
      <p:grpSpPr>
        <a:xfrm>
          <a:off x="0" y="0"/>
          <a:ext cx="0" cy="0"/>
          <a:chOff x="0" y="0"/>
          <a:chExt cx="0" cy="0"/>
        </a:xfrm>
      </p:grpSpPr>
      <p:sp>
        <p:nvSpPr>
          <p:cNvPr id="33" name="Google Shape;33;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8" name="Shape 38"/>
        <p:cNvGrpSpPr/>
        <p:nvPr/>
      </p:nvGrpSpPr>
      <p:grpSpPr>
        <a:xfrm>
          <a:off x="0" y="0"/>
          <a:ext cx="0" cy="0"/>
          <a:chOff x="0" y="0"/>
          <a:chExt cx="0" cy="0"/>
        </a:xfrm>
      </p:grpSpPr>
      <p:sp>
        <p:nvSpPr>
          <p:cNvPr id="39" name="Google Shape;39;p3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Play"/>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757575"/>
              </a:buClr>
              <a:buSzPts val="2400"/>
              <a:buNone/>
              <a:defRPr sz="2400">
                <a:solidFill>
                  <a:srgbClr val="757575"/>
                </a:solidFill>
              </a:defRPr>
            </a:lvl1pPr>
            <a:lvl2pPr indent="-228600" lvl="1" marL="914400" algn="l">
              <a:lnSpc>
                <a:spcPct val="90000"/>
              </a:lnSpc>
              <a:spcBef>
                <a:spcPts val="500"/>
              </a:spcBef>
              <a:spcAft>
                <a:spcPts val="0"/>
              </a:spcAft>
              <a:buClr>
                <a:srgbClr val="757575"/>
              </a:buClr>
              <a:buSzPts val="2000"/>
              <a:buNone/>
              <a:defRPr sz="2000">
                <a:solidFill>
                  <a:srgbClr val="757575"/>
                </a:solidFill>
              </a:defRPr>
            </a:lvl2pPr>
            <a:lvl3pPr indent="-228600" lvl="2" marL="1371600" algn="l">
              <a:lnSpc>
                <a:spcPct val="90000"/>
              </a:lnSpc>
              <a:spcBef>
                <a:spcPts val="500"/>
              </a:spcBef>
              <a:spcAft>
                <a:spcPts val="0"/>
              </a:spcAft>
              <a:buClr>
                <a:srgbClr val="757575"/>
              </a:buClr>
              <a:buSzPts val="1800"/>
              <a:buNone/>
              <a:defRPr sz="1800">
                <a:solidFill>
                  <a:srgbClr val="757575"/>
                </a:solidFill>
              </a:defRPr>
            </a:lvl3pPr>
            <a:lvl4pPr indent="-228600" lvl="3" marL="1828800" algn="l">
              <a:lnSpc>
                <a:spcPct val="90000"/>
              </a:lnSpc>
              <a:spcBef>
                <a:spcPts val="500"/>
              </a:spcBef>
              <a:spcAft>
                <a:spcPts val="0"/>
              </a:spcAft>
              <a:buClr>
                <a:srgbClr val="757575"/>
              </a:buClr>
              <a:buSzPts val="1600"/>
              <a:buNone/>
              <a:defRPr sz="1600">
                <a:solidFill>
                  <a:srgbClr val="757575"/>
                </a:solidFill>
              </a:defRPr>
            </a:lvl4pPr>
            <a:lvl5pPr indent="-228600" lvl="4" marL="2286000" algn="l">
              <a:lnSpc>
                <a:spcPct val="90000"/>
              </a:lnSpc>
              <a:spcBef>
                <a:spcPts val="500"/>
              </a:spcBef>
              <a:spcAft>
                <a:spcPts val="0"/>
              </a:spcAft>
              <a:buClr>
                <a:srgbClr val="757575"/>
              </a:buClr>
              <a:buSzPts val="1600"/>
              <a:buNone/>
              <a:defRPr sz="1600">
                <a:solidFill>
                  <a:srgbClr val="757575"/>
                </a:solidFill>
              </a:defRPr>
            </a:lvl5pPr>
            <a:lvl6pPr indent="-228600" lvl="5" marL="2743200" algn="l">
              <a:lnSpc>
                <a:spcPct val="90000"/>
              </a:lnSpc>
              <a:spcBef>
                <a:spcPts val="500"/>
              </a:spcBef>
              <a:spcAft>
                <a:spcPts val="0"/>
              </a:spcAft>
              <a:buClr>
                <a:srgbClr val="757575"/>
              </a:buClr>
              <a:buSzPts val="1600"/>
              <a:buNone/>
              <a:defRPr sz="1600">
                <a:solidFill>
                  <a:srgbClr val="757575"/>
                </a:solidFill>
              </a:defRPr>
            </a:lvl6pPr>
            <a:lvl7pPr indent="-228600" lvl="6" marL="3200400" algn="l">
              <a:lnSpc>
                <a:spcPct val="90000"/>
              </a:lnSpc>
              <a:spcBef>
                <a:spcPts val="500"/>
              </a:spcBef>
              <a:spcAft>
                <a:spcPts val="0"/>
              </a:spcAft>
              <a:buClr>
                <a:srgbClr val="757575"/>
              </a:buClr>
              <a:buSzPts val="1600"/>
              <a:buNone/>
              <a:defRPr sz="1600">
                <a:solidFill>
                  <a:srgbClr val="757575"/>
                </a:solidFill>
              </a:defRPr>
            </a:lvl7pPr>
            <a:lvl8pPr indent="-228600" lvl="7" marL="3657600" algn="l">
              <a:lnSpc>
                <a:spcPct val="90000"/>
              </a:lnSpc>
              <a:spcBef>
                <a:spcPts val="500"/>
              </a:spcBef>
              <a:spcAft>
                <a:spcPts val="0"/>
              </a:spcAft>
              <a:buClr>
                <a:srgbClr val="757575"/>
              </a:buClr>
              <a:buSzPts val="1600"/>
              <a:buNone/>
              <a:defRPr sz="1600">
                <a:solidFill>
                  <a:srgbClr val="757575"/>
                </a:solidFill>
              </a:defRPr>
            </a:lvl8pPr>
            <a:lvl9pPr indent="-228600" lvl="8" marL="4114800" algn="l">
              <a:lnSpc>
                <a:spcPct val="90000"/>
              </a:lnSpc>
              <a:spcBef>
                <a:spcPts val="500"/>
              </a:spcBef>
              <a:spcAft>
                <a:spcPts val="0"/>
              </a:spcAft>
              <a:buClr>
                <a:srgbClr val="757575"/>
              </a:buClr>
              <a:buSzPts val="1600"/>
              <a:buNone/>
              <a:defRPr sz="1600">
                <a:solidFill>
                  <a:srgbClr val="757575"/>
                </a:solidFill>
              </a:defRPr>
            </a:lvl9pPr>
          </a:lstStyle>
          <a:p/>
        </p:txBody>
      </p:sp>
      <p:sp>
        <p:nvSpPr>
          <p:cNvPr id="41" name="Google Shape;41;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4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4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4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4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4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4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4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4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Pla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3"/>
          <p:cNvSpPr/>
          <p:nvPr>
            <p:ph idx="2" type="pic"/>
          </p:nvPr>
        </p:nvSpPr>
        <p:spPr>
          <a:xfrm>
            <a:off x="5183188" y="987425"/>
            <a:ext cx="6172200" cy="4873625"/>
          </a:xfrm>
          <a:prstGeom prst="rect">
            <a:avLst/>
          </a:prstGeom>
          <a:noFill/>
          <a:ln>
            <a:noFill/>
          </a:ln>
        </p:spPr>
      </p:sp>
      <p:sp>
        <p:nvSpPr>
          <p:cNvPr id="68" name="Google Shape;68;p4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Play"/>
              <a:buNone/>
              <a:defRPr b="0" i="0" sz="4400" u="none" cap="none" strike="noStrike">
                <a:solidFill>
                  <a:schemeClr val="dk1"/>
                </a:solidFill>
                <a:latin typeface="Play"/>
                <a:ea typeface="Play"/>
                <a:cs typeface="Play"/>
                <a:sym typeface="Pla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75757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3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1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1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pn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png"/><Relationship Id="rId4" Type="http://schemas.openxmlformats.org/officeDocument/2006/relationships/image" Target="../media/image1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3.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87" name="Shape 87"/>
        <p:cNvGrpSpPr/>
        <p:nvPr/>
      </p:nvGrpSpPr>
      <p:grpSpPr>
        <a:xfrm>
          <a:off x="0" y="0"/>
          <a:ext cx="0" cy="0"/>
          <a:chOff x="0" y="0"/>
          <a:chExt cx="0" cy="0"/>
        </a:xfrm>
      </p:grpSpPr>
      <p:pic>
        <p:nvPicPr>
          <p:cNvPr id="88" name="Google Shape;88;p1"/>
          <p:cNvPicPr preferRelativeResize="0"/>
          <p:nvPr/>
        </p:nvPicPr>
        <p:blipFill rotWithShape="1">
          <a:blip r:embed="rId3">
            <a:alphaModFix/>
          </a:blip>
          <a:srcRect b="0" l="0" r="0" t="0"/>
          <a:stretch/>
        </p:blipFill>
        <p:spPr>
          <a:xfrm>
            <a:off x="4171950" y="595789"/>
            <a:ext cx="3848100" cy="3834130"/>
          </a:xfrm>
          <a:prstGeom prst="rect">
            <a:avLst/>
          </a:prstGeom>
          <a:noFill/>
          <a:ln>
            <a:noFill/>
          </a:ln>
        </p:spPr>
      </p:pic>
      <p:sp>
        <p:nvSpPr>
          <p:cNvPr id="89" name="Google Shape;89;p1"/>
          <p:cNvSpPr txBox="1"/>
          <p:nvPr/>
        </p:nvSpPr>
        <p:spPr>
          <a:xfrm>
            <a:off x="3048000" y="5500010"/>
            <a:ext cx="60960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2000"/>
              <a:buFont typeface="Arial"/>
              <a:buNone/>
            </a:pPr>
            <a:r>
              <a:rPr b="1" i="0" lang="en-GB" sz="2000" u="none" cap="none" strike="noStrike">
                <a:solidFill>
                  <a:schemeClr val="dk1"/>
                </a:solidFill>
                <a:latin typeface="Calibri"/>
                <a:ea typeface="Calibri"/>
                <a:cs typeface="Calibri"/>
                <a:sym typeface="Calibri"/>
              </a:rPr>
              <a:t>Report for the year 1 April 2024 – 31 March 2025</a:t>
            </a:r>
            <a:endParaRPr b="0" i="0" sz="2000" u="none" cap="none" strike="noStrike">
              <a:solidFill>
                <a:schemeClr val="dk1"/>
              </a:solidFill>
              <a:latin typeface="Calibri"/>
              <a:ea typeface="Calibri"/>
              <a:cs typeface="Calibri"/>
              <a:sym typeface="Calibri"/>
            </a:endParaRPr>
          </a:p>
        </p:txBody>
      </p:sp>
      <p:sp>
        <p:nvSpPr>
          <p:cNvPr id="90" name="Google Shape;90;p1"/>
          <p:cNvSpPr txBox="1"/>
          <p:nvPr/>
        </p:nvSpPr>
        <p:spPr>
          <a:xfrm>
            <a:off x="3048000" y="4657245"/>
            <a:ext cx="6096000" cy="720775"/>
          </a:xfrm>
          <a:prstGeom prst="rect">
            <a:avLst/>
          </a:prstGeom>
          <a:noFill/>
          <a:ln>
            <a:noFill/>
          </a:ln>
        </p:spPr>
        <p:txBody>
          <a:bodyPr anchorCtr="0" anchor="t" bIns="45700" lIns="91425" spcFirstLastPara="1" rIns="91425" wrap="square" tIns="45700">
            <a:spAutoFit/>
          </a:bodyPr>
          <a:lstStyle/>
          <a:p>
            <a:pPr indent="0" lvl="0" marL="0" marR="0" rtl="0" algn="just">
              <a:lnSpc>
                <a:spcPct val="107000"/>
              </a:lnSpc>
              <a:spcBef>
                <a:spcPts val="0"/>
              </a:spcBef>
              <a:spcAft>
                <a:spcPts val="0"/>
              </a:spcAft>
              <a:buClr>
                <a:srgbClr val="000000"/>
              </a:buClr>
              <a:buSzPts val="900"/>
              <a:buFont typeface="Arial"/>
              <a:buNone/>
            </a:pPr>
            <a:r>
              <a:rPr b="1" i="0" lang="en-GB" sz="900" u="none" cap="none" strike="noStrike">
                <a:solidFill>
                  <a:schemeClr val="dk1"/>
                </a:solidFill>
                <a:latin typeface="Calibri"/>
                <a:ea typeface="Calibri"/>
                <a:cs typeface="Calibri"/>
                <a:sym typeface="Calibri"/>
              </a:rPr>
              <a:t> </a:t>
            </a:r>
            <a:endParaRPr b="0" i="0" sz="900" u="none"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Roadside Futures</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160" name="Shape 160"/>
        <p:cNvGrpSpPr/>
        <p:nvPr/>
      </p:nvGrpSpPr>
      <p:grpSpPr>
        <a:xfrm>
          <a:off x="0" y="0"/>
          <a:ext cx="0" cy="0"/>
          <a:chOff x="0" y="0"/>
          <a:chExt cx="0" cy="0"/>
        </a:xfrm>
      </p:grpSpPr>
      <p:sp>
        <p:nvSpPr>
          <p:cNvPr id="161" name="Google Shape;161;p9"/>
          <p:cNvSpPr/>
          <p:nvPr/>
        </p:nvSpPr>
        <p:spPr>
          <a:xfrm>
            <a:off x="3048" y="0"/>
            <a:ext cx="12188952" cy="6858000"/>
          </a:xfrm>
          <a:prstGeom prst="rect">
            <a:avLst/>
          </a:prstGeom>
          <a:solidFill>
            <a:srgbClr val="ADD6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2" name="Google Shape;162;p9"/>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3" name="Google Shape;163;p9"/>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164" name="Google Shape;164;p9"/>
          <p:cNvPicPr preferRelativeResize="0"/>
          <p:nvPr/>
        </p:nvPicPr>
        <p:blipFill rotWithShape="1">
          <a:blip r:embed="rId3">
            <a:alphaModFix/>
          </a:blip>
          <a:srcRect b="0" l="0" r="0" t="0"/>
          <a:stretch/>
        </p:blipFill>
        <p:spPr>
          <a:xfrm>
            <a:off x="-10886" y="0"/>
            <a:ext cx="12213772" cy="6858000"/>
          </a:xfrm>
          <a:prstGeom prst="rect">
            <a:avLst/>
          </a:prstGeom>
          <a:noFill/>
          <a:ln>
            <a:noFill/>
          </a:ln>
        </p:spPr>
      </p:pic>
      <p:sp>
        <p:nvSpPr>
          <p:cNvPr id="165" name="Google Shape;165;p9"/>
          <p:cNvSpPr txBox="1"/>
          <p:nvPr/>
        </p:nvSpPr>
        <p:spPr>
          <a:xfrm>
            <a:off x="841325" y="1145575"/>
            <a:ext cx="6369300" cy="4148700"/>
          </a:xfrm>
          <a:prstGeom prst="rect">
            <a:avLst/>
          </a:prstGeom>
          <a:noFill/>
          <a:ln>
            <a:noFill/>
          </a:ln>
        </p:spPr>
        <p:txBody>
          <a:bodyPr anchorCtr="0" anchor="t" bIns="45700" lIns="91425" spcFirstLastPara="1" rIns="91425" wrap="square" tIns="45700">
            <a:spAutoFit/>
          </a:bodyPr>
          <a:lstStyle/>
          <a:p>
            <a:pPr indent="-228600" lvl="0" marL="457200" marR="0" rtl="0" algn="just">
              <a:lnSpc>
                <a:spcPct val="115000"/>
              </a:lnSpc>
              <a:spcBef>
                <a:spcPts val="1200"/>
              </a:spcBef>
              <a:spcAft>
                <a:spcPts val="0"/>
              </a:spcAft>
              <a:buClr>
                <a:srgbClr val="000000"/>
              </a:buClr>
              <a:buSzPts val="1100"/>
              <a:buFont typeface="Arial"/>
              <a:buNone/>
            </a:pPr>
            <a:r>
              <a:t/>
            </a:r>
            <a:endParaRPr b="0" i="0" sz="1800" u="none" cap="none" strike="noStrike">
              <a:solidFill>
                <a:schemeClr val="dk1"/>
              </a:solidFill>
              <a:latin typeface="Calibri"/>
              <a:ea typeface="Calibri"/>
              <a:cs typeface="Calibri"/>
              <a:sym typeface="Calibri"/>
            </a:endParaRPr>
          </a:p>
          <a:p>
            <a:pPr indent="-228600" lvl="0" marL="457200" marR="0" rtl="0" algn="ctr">
              <a:lnSpc>
                <a:spcPct val="107000"/>
              </a:lnSpc>
              <a:spcBef>
                <a:spcPts val="1200"/>
              </a:spcBef>
              <a:spcAft>
                <a:spcPts val="0"/>
              </a:spcAft>
              <a:buClr>
                <a:srgbClr val="000000"/>
              </a:buClr>
              <a:buSzPts val="1100"/>
              <a:buFont typeface="Arial"/>
              <a:buNone/>
            </a:pPr>
            <a:r>
              <a:rPr b="0" i="0" lang="en-GB" sz="1800" u="none" cap="none" strike="noStrike">
                <a:solidFill>
                  <a:schemeClr val="dk1"/>
                </a:solidFill>
                <a:latin typeface="Calibri"/>
                <a:ea typeface="Calibri"/>
                <a:cs typeface="Calibri"/>
                <a:sym typeface="Calibri"/>
              </a:rPr>
              <a:t>The next year will see MfC’s current tranche of commissioned projects coming to an end and permit the Board, the Core Spokes and partner organisations to take a fully-informed overview of where MfC has made an impact and what areas can be improved upon. </a:t>
            </a:r>
            <a:endParaRPr b="0" i="0" sz="1800" u="none" cap="none" strike="noStrike">
              <a:solidFill>
                <a:schemeClr val="dk1"/>
              </a:solidFill>
              <a:latin typeface="Calibri"/>
              <a:ea typeface="Calibri"/>
              <a:cs typeface="Calibri"/>
              <a:sym typeface="Calibri"/>
            </a:endParaRPr>
          </a:p>
          <a:p>
            <a:pPr indent="-228600" lvl="0" marL="457200" marR="0" rtl="0" algn="ctr">
              <a:lnSpc>
                <a:spcPct val="107000"/>
              </a:lnSpc>
              <a:spcBef>
                <a:spcPts val="1200"/>
              </a:spcBef>
              <a:spcAft>
                <a:spcPts val="0"/>
              </a:spcAft>
              <a:buClr>
                <a:srgbClr val="000000"/>
              </a:buClr>
              <a:buSzPts val="1100"/>
              <a:buFont typeface="Arial"/>
              <a:buNone/>
            </a:pPr>
            <a:r>
              <a:rPr b="0" i="0" lang="en-GB" sz="1800" u="none" cap="none" strike="noStrike">
                <a:solidFill>
                  <a:schemeClr val="dk1"/>
                </a:solidFill>
                <a:latin typeface="Calibri"/>
                <a:ea typeface="Calibri"/>
                <a:cs typeface="Calibri"/>
                <a:sym typeface="Calibri"/>
              </a:rPr>
              <a:t>Clearly, whatever future form and role the organisation takes will be dependent on the views and aspirations of members of the communities it serves and the rest of 2025 will see greater strategic consultation at a variety of levels.</a:t>
            </a:r>
            <a:endParaRPr b="0" i="0" sz="1800" u="none" cap="none" strike="noStrike">
              <a:solidFill>
                <a:schemeClr val="dk1"/>
              </a:solidFill>
              <a:latin typeface="Calibri"/>
              <a:ea typeface="Calibri"/>
              <a:cs typeface="Calibri"/>
              <a:sym typeface="Calibri"/>
            </a:endParaRPr>
          </a:p>
          <a:p>
            <a:pPr indent="-228600" lvl="0" marL="457200" marR="0" rtl="0" algn="just">
              <a:lnSpc>
                <a:spcPct val="115000"/>
              </a:lnSpc>
              <a:spcBef>
                <a:spcPts val="1200"/>
              </a:spcBef>
              <a:spcAft>
                <a:spcPts val="0"/>
              </a:spcAft>
              <a:buClr>
                <a:schemeClr val="dk1"/>
              </a:buClr>
              <a:buSzPts val="1100"/>
              <a:buFont typeface="Arial"/>
              <a:buNone/>
            </a:pPr>
            <a:r>
              <a:t/>
            </a:r>
            <a:endParaRPr b="0" i="0" sz="1000" u="none" cap="none" strike="noStrike">
              <a:solidFill>
                <a:schemeClr val="dk1"/>
              </a:solidFill>
              <a:latin typeface="Arial"/>
              <a:ea typeface="Arial"/>
              <a:cs typeface="Arial"/>
              <a:sym typeface="Arial"/>
            </a:endParaRPr>
          </a:p>
          <a:p>
            <a:pPr indent="0" lvl="0" marL="0" marR="0" rtl="0" algn="ctr">
              <a:lnSpc>
                <a:spcPct val="107000"/>
              </a:lnSpc>
              <a:spcBef>
                <a:spcPts val="12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66" name="Google Shape;166;p9"/>
          <p:cNvPicPr preferRelativeResize="0"/>
          <p:nvPr/>
        </p:nvPicPr>
        <p:blipFill rotWithShape="1">
          <a:blip r:embed="rId4">
            <a:alphaModFix/>
          </a:blip>
          <a:srcRect b="0" l="0" r="0" t="0"/>
          <a:stretch/>
        </p:blipFill>
        <p:spPr>
          <a:xfrm>
            <a:off x="0" y="6016679"/>
            <a:ext cx="841321" cy="841321"/>
          </a:xfrm>
          <a:prstGeom prst="rect">
            <a:avLst/>
          </a:prstGeom>
          <a:noFill/>
          <a:ln>
            <a:noFill/>
          </a:ln>
        </p:spPr>
      </p:pic>
      <p:pic>
        <p:nvPicPr>
          <p:cNvPr id="167" name="Google Shape;167;p9"/>
          <p:cNvPicPr preferRelativeResize="0"/>
          <p:nvPr/>
        </p:nvPicPr>
        <p:blipFill rotWithShape="1">
          <a:blip r:embed="rId4">
            <a:alphaModFix/>
          </a:blip>
          <a:srcRect b="0" l="0" r="0" t="0"/>
          <a:stretch/>
        </p:blipFill>
        <p:spPr>
          <a:xfrm>
            <a:off x="11356122" y="0"/>
            <a:ext cx="841321" cy="841321"/>
          </a:xfrm>
          <a:prstGeom prst="rect">
            <a:avLst/>
          </a:prstGeom>
          <a:noFill/>
          <a:ln>
            <a:noFill/>
          </a:ln>
        </p:spPr>
      </p:pic>
      <p:pic>
        <p:nvPicPr>
          <p:cNvPr id="168" name="Google Shape;168;p9"/>
          <p:cNvPicPr preferRelativeResize="0"/>
          <p:nvPr/>
        </p:nvPicPr>
        <p:blipFill rotWithShape="1">
          <a:blip r:embed="rId5">
            <a:alphaModFix/>
          </a:blip>
          <a:srcRect b="10005" l="2755" r="5258" t="5848"/>
          <a:stretch/>
        </p:blipFill>
        <p:spPr>
          <a:xfrm>
            <a:off x="7367689" y="-1"/>
            <a:ext cx="4846084" cy="68580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172" name="Shape 172"/>
        <p:cNvGrpSpPr/>
        <p:nvPr/>
      </p:nvGrpSpPr>
      <p:grpSpPr>
        <a:xfrm>
          <a:off x="0" y="0"/>
          <a:ext cx="0" cy="0"/>
          <a:chOff x="0" y="0"/>
          <a:chExt cx="0" cy="0"/>
        </a:xfrm>
      </p:grpSpPr>
      <p:sp>
        <p:nvSpPr>
          <p:cNvPr id="173" name="Google Shape;173;p10"/>
          <p:cNvSpPr txBox="1"/>
          <p:nvPr/>
        </p:nvSpPr>
        <p:spPr>
          <a:xfrm>
            <a:off x="838200" y="1056459"/>
            <a:ext cx="10515600" cy="43410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Core </a:t>
            </a:r>
            <a:r>
              <a:rPr b="0" i="0" lang="en-GB" sz="2400" u="none" cap="none" strike="noStrike">
                <a:solidFill>
                  <a:schemeClr val="dk1"/>
                </a:solidFill>
                <a:latin typeface="Calibri"/>
                <a:ea typeface="Calibri"/>
                <a:cs typeface="Calibri"/>
                <a:sym typeface="Calibri"/>
              </a:rPr>
              <a:t>Spokes </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The structure of the Core Spokes experienced significant change this year with the decision of the </a:t>
            </a:r>
            <a:r>
              <a:rPr b="1" i="0" lang="en-GB" sz="1800" u="none" cap="none" strike="noStrike">
                <a:solidFill>
                  <a:schemeClr val="dk1"/>
                </a:solidFill>
                <a:latin typeface="Calibri"/>
                <a:ea typeface="Calibri"/>
                <a:cs typeface="Calibri"/>
                <a:sym typeface="Calibri"/>
              </a:rPr>
              <a:t>Commissioning Spoke</a:t>
            </a:r>
            <a:r>
              <a:rPr b="0" i="0" lang="en-GB" sz="1800" u="none" cap="none" strike="noStrike">
                <a:solidFill>
                  <a:schemeClr val="dk1"/>
                </a:solidFill>
                <a:latin typeface="Calibri"/>
                <a:ea typeface="Calibri"/>
                <a:cs typeface="Calibri"/>
                <a:sym typeface="Calibri"/>
              </a:rPr>
              <a:t> to move on from her role. This role - essentially overseeing and supporting the completion of already-commissioned projects -   is now being undertaken by the </a:t>
            </a:r>
            <a:r>
              <a:rPr b="1" i="0" lang="en-GB" sz="1800" u="none" cap="none" strike="noStrike">
                <a:solidFill>
                  <a:schemeClr val="dk1"/>
                </a:solidFill>
                <a:latin typeface="Calibri"/>
                <a:ea typeface="Calibri"/>
                <a:cs typeface="Calibri"/>
                <a:sym typeface="Calibri"/>
              </a:rPr>
              <a:t>Comms Spoke</a:t>
            </a: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The  MfC Board takes this opportunity to thank </a:t>
            </a:r>
            <a:r>
              <a:rPr b="1" i="0" lang="en-GB" sz="1800" u="none" cap="none" strike="noStrike">
                <a:solidFill>
                  <a:schemeClr val="dk1"/>
                </a:solidFill>
                <a:latin typeface="Calibri"/>
                <a:ea typeface="Calibri"/>
                <a:cs typeface="Calibri"/>
                <a:sym typeface="Calibri"/>
              </a:rPr>
              <a:t>Dr Lynne Tammi </a:t>
            </a:r>
            <a:r>
              <a:rPr b="0" i="0" lang="en-GB" sz="1800" u="none" cap="none" strike="noStrike">
                <a:solidFill>
                  <a:schemeClr val="dk1"/>
                </a:solidFill>
                <a:latin typeface="Calibri"/>
                <a:ea typeface="Calibri"/>
                <a:cs typeface="Calibri"/>
                <a:sym typeface="Calibri"/>
              </a:rPr>
              <a:t>for her massive contribution - both as an individual and as a colleague - to the success of our work over the past five years.  Her energy and advocacy have been central to the evolution of MfC as an entity and will be missed. </a:t>
            </a:r>
            <a:endParaRPr b="0" i="0" sz="1800" u="none"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The remaining Spokes continue to meet regularly to share information and updates and identify areas for  joint working. The planning and delivery of events and the support to and ongoing evaluation of the </a:t>
            </a:r>
            <a:r>
              <a:rPr b="1" i="0" lang="en-GB" sz="1800" u="none" cap="none" strike="noStrike">
                <a:solidFill>
                  <a:schemeClr val="dk1"/>
                </a:solidFill>
                <a:latin typeface="Calibri"/>
                <a:ea typeface="Calibri"/>
                <a:cs typeface="Calibri"/>
                <a:sym typeface="Calibri"/>
              </a:rPr>
              <a:t>Professional Mentorship Programme</a:t>
            </a:r>
            <a:r>
              <a:rPr b="0" i="0" lang="en-GB" sz="1800" u="none" cap="none" strike="noStrike">
                <a:solidFill>
                  <a:schemeClr val="dk1"/>
                </a:solidFill>
                <a:latin typeface="Calibri"/>
                <a:ea typeface="Calibri"/>
                <a:cs typeface="Calibri"/>
                <a:sym typeface="Calibri"/>
              </a:rPr>
              <a:t> are good examples of this joint work.  </a:t>
            </a:r>
            <a:endParaRPr b="0" i="0" sz="1800" u="none"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74" name="Google Shape;174;p10"/>
          <p:cNvPicPr preferRelativeResize="0"/>
          <p:nvPr/>
        </p:nvPicPr>
        <p:blipFill rotWithShape="1">
          <a:blip r:embed="rId3">
            <a:alphaModFix/>
          </a:blip>
          <a:srcRect b="0" l="0" r="0" t="0"/>
          <a:stretch/>
        </p:blipFill>
        <p:spPr>
          <a:xfrm>
            <a:off x="0" y="0"/>
            <a:ext cx="841321" cy="841321"/>
          </a:xfrm>
          <a:prstGeom prst="rect">
            <a:avLst/>
          </a:prstGeom>
          <a:noFill/>
          <a:ln>
            <a:noFill/>
          </a:ln>
        </p:spPr>
      </p:pic>
      <p:pic>
        <p:nvPicPr>
          <p:cNvPr id="175" name="Google Shape;175;p10"/>
          <p:cNvPicPr preferRelativeResize="0"/>
          <p:nvPr/>
        </p:nvPicPr>
        <p:blipFill rotWithShape="1">
          <a:blip r:embed="rId3">
            <a:alphaModFix/>
          </a:blip>
          <a:srcRect b="0" l="0" r="0" t="0"/>
          <a:stretch/>
        </p:blipFill>
        <p:spPr>
          <a:xfrm>
            <a:off x="11350679" y="6016679"/>
            <a:ext cx="841321" cy="84132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179" name="Shape 179"/>
        <p:cNvGrpSpPr/>
        <p:nvPr/>
      </p:nvGrpSpPr>
      <p:grpSpPr>
        <a:xfrm>
          <a:off x="0" y="0"/>
          <a:ext cx="0" cy="0"/>
          <a:chOff x="0" y="0"/>
          <a:chExt cx="0" cy="0"/>
        </a:xfrm>
      </p:grpSpPr>
      <p:sp>
        <p:nvSpPr>
          <p:cNvPr id="180" name="Google Shape;180;p11"/>
          <p:cNvSpPr txBox="1"/>
          <p:nvPr/>
        </p:nvSpPr>
        <p:spPr>
          <a:xfrm>
            <a:off x="6364975" y="947400"/>
            <a:ext cx="4985700" cy="49632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2000"/>
              <a:buFont typeface="Arial"/>
              <a:buNone/>
            </a:pPr>
            <a:r>
              <a:rPr b="1" i="0" lang="en-GB" sz="2000" u="none" cap="none" strike="noStrike">
                <a:solidFill>
                  <a:schemeClr val="dk1"/>
                </a:solidFill>
                <a:latin typeface="Calibri"/>
                <a:ea typeface="Calibri"/>
                <a:cs typeface="Calibri"/>
                <a:sym typeface="Calibri"/>
              </a:rPr>
              <a:t>Communications </a:t>
            </a:r>
            <a:r>
              <a:rPr b="0" i="0" lang="en-GB" sz="2000" u="none" cap="none" strike="noStrike">
                <a:solidFill>
                  <a:schemeClr val="dk1"/>
                </a:solidFill>
                <a:latin typeface="Calibri"/>
                <a:ea typeface="Calibri"/>
                <a:cs typeface="Calibri"/>
                <a:sym typeface="Calibri"/>
              </a:rPr>
              <a:t>Spoke</a:t>
            </a:r>
            <a:endParaRPr b="0" i="0" sz="2000" u="none" cap="none" strike="noStrike">
              <a:solidFill>
                <a:schemeClr val="dk1"/>
              </a:solidFill>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rtl="0" algn="ctr">
              <a:lnSpc>
                <a:spcPct val="107000"/>
              </a:lnSpc>
              <a:spcBef>
                <a:spcPts val="1200"/>
              </a:spcBef>
              <a:spcAft>
                <a:spcPts val="0"/>
              </a:spcAft>
              <a:buClr>
                <a:schemeClr val="dk1"/>
              </a:buClr>
              <a:buSzPts val="1100"/>
              <a:buFont typeface="Arial"/>
              <a:buNone/>
            </a:pPr>
            <a:r>
              <a:rPr lang="en-GB" sz="1800">
                <a:solidFill>
                  <a:schemeClr val="dk1"/>
                </a:solidFill>
                <a:latin typeface="Calibri"/>
                <a:ea typeface="Calibri"/>
                <a:cs typeface="Calibri"/>
                <a:sym typeface="Calibri"/>
              </a:rPr>
              <a:t>The year in communications has been one of flux, partly as a result of developments within the world of social media, partly as a result of political changes within the wider world. While this is to be expected with any organisation over a dual election year (UK and US), there were also unique challenges within MfC that required attention and alleviation.</a:t>
            </a:r>
            <a:endParaRPr sz="1800">
              <a:solidFill>
                <a:schemeClr val="dk1"/>
              </a:solidFill>
              <a:latin typeface="Calibri"/>
              <a:ea typeface="Calibri"/>
              <a:cs typeface="Calibri"/>
              <a:sym typeface="Calibri"/>
            </a:endParaRPr>
          </a:p>
          <a:p>
            <a:pPr indent="0" lvl="0" marL="0" marR="0" rtl="0" algn="ctr">
              <a:lnSpc>
                <a:spcPct val="107000"/>
              </a:lnSpc>
              <a:spcBef>
                <a:spcPts val="120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r>
              <a:rPr lang="en-GB" sz="1800">
                <a:solidFill>
                  <a:schemeClr val="dk1"/>
                </a:solidFill>
                <a:latin typeface="Calibri"/>
                <a:ea typeface="Calibri"/>
                <a:cs typeface="Calibri"/>
                <a:sym typeface="Calibri"/>
              </a:rPr>
              <a:t>W</a:t>
            </a:r>
            <a:r>
              <a:rPr b="0" i="0" lang="en-GB" sz="1800" u="none" cap="none" strike="noStrike">
                <a:solidFill>
                  <a:schemeClr val="dk1"/>
                </a:solidFill>
                <a:latin typeface="Calibri"/>
                <a:ea typeface="Calibri"/>
                <a:cs typeface="Calibri"/>
                <a:sym typeface="Calibri"/>
              </a:rPr>
              <a:t>hile the</a:t>
            </a:r>
            <a:r>
              <a:rPr b="1" i="0" lang="en-GB" sz="1800" u="none" cap="none" strike="noStrike">
                <a:solidFill>
                  <a:schemeClr val="dk1"/>
                </a:solidFill>
                <a:latin typeface="Calibri"/>
                <a:ea typeface="Calibri"/>
                <a:cs typeface="Calibri"/>
                <a:sym typeface="Calibri"/>
              </a:rPr>
              <a:t> Newsletter</a:t>
            </a:r>
            <a:r>
              <a:rPr b="0" i="0" lang="en-GB" sz="1800" u="none" cap="none" strike="noStrike">
                <a:solidFill>
                  <a:schemeClr val="dk1"/>
                </a:solidFill>
                <a:latin typeface="Calibri"/>
                <a:ea typeface="Calibri"/>
                <a:cs typeface="Calibri"/>
                <a:sym typeface="Calibri"/>
              </a:rPr>
              <a:t> has essentially remained unchanged with an average of 47.6% opens and 12.9% clicks, </a:t>
            </a:r>
            <a:r>
              <a:rPr b="1" i="0" lang="en-GB" sz="1800" u="none" cap="none" strike="noStrike">
                <a:solidFill>
                  <a:schemeClr val="dk1"/>
                </a:solidFill>
                <a:latin typeface="Calibri"/>
                <a:ea typeface="Calibri"/>
                <a:cs typeface="Calibri"/>
                <a:sym typeface="Calibri"/>
              </a:rPr>
              <a:t>X</a:t>
            </a:r>
            <a:r>
              <a:rPr b="0" i="0" lang="en-GB" sz="1800" u="none" cap="none" strike="noStrike">
                <a:solidFill>
                  <a:schemeClr val="dk1"/>
                </a:solidFill>
                <a:latin typeface="Calibri"/>
                <a:ea typeface="Calibri"/>
                <a:cs typeface="Calibri"/>
                <a:sym typeface="Calibri"/>
              </a:rPr>
              <a:t> engagement has fallen, </a:t>
            </a:r>
            <a:r>
              <a:rPr lang="en-GB" sz="1800">
                <a:solidFill>
                  <a:schemeClr val="dk1"/>
                </a:solidFill>
                <a:latin typeface="Calibri"/>
                <a:ea typeface="Calibri"/>
                <a:cs typeface="Calibri"/>
                <a:sym typeface="Calibri"/>
              </a:rPr>
              <a:t>but </a:t>
            </a:r>
            <a:r>
              <a:rPr b="1" i="0" lang="en-GB" sz="1800" u="none" cap="none" strike="noStrike">
                <a:solidFill>
                  <a:schemeClr val="dk1"/>
                </a:solidFill>
                <a:latin typeface="Calibri"/>
                <a:ea typeface="Calibri"/>
                <a:cs typeface="Calibri"/>
                <a:sym typeface="Calibri"/>
              </a:rPr>
              <a:t>Facebook </a:t>
            </a:r>
            <a:r>
              <a:rPr b="0" i="0" lang="en-GB" sz="1800" u="none" cap="none" strike="noStrike">
                <a:solidFill>
                  <a:schemeClr val="dk1"/>
                </a:solidFill>
                <a:latin typeface="Calibri"/>
                <a:ea typeface="Calibri"/>
                <a:cs typeface="Calibri"/>
                <a:sym typeface="Calibri"/>
              </a:rPr>
              <a:t>(and by extension </a:t>
            </a:r>
            <a:r>
              <a:rPr b="1" i="0" lang="en-GB" sz="1800" u="none" cap="none" strike="noStrike">
                <a:solidFill>
                  <a:schemeClr val="dk1"/>
                </a:solidFill>
                <a:latin typeface="Calibri"/>
                <a:ea typeface="Calibri"/>
                <a:cs typeface="Calibri"/>
                <a:sym typeface="Calibri"/>
              </a:rPr>
              <a:t>Instagram</a:t>
            </a:r>
            <a:r>
              <a:rPr b="0" i="0" lang="en-GB" sz="1800" u="none" cap="none" strike="noStrike">
                <a:solidFill>
                  <a:schemeClr val="dk1"/>
                </a:solidFill>
                <a:latin typeface="Calibri"/>
                <a:ea typeface="Calibri"/>
                <a:cs typeface="Calibri"/>
                <a:sym typeface="Calibri"/>
              </a:rPr>
              <a:t>) engagement have risen by a significant amount.</a:t>
            </a:r>
            <a:endParaRPr b="0" i="0" sz="1800" u="none" cap="none" strike="noStrike">
              <a:solidFill>
                <a:schemeClr val="dk1"/>
              </a:solidFill>
              <a:latin typeface="Calibri"/>
              <a:ea typeface="Calibri"/>
              <a:cs typeface="Calibri"/>
              <a:sym typeface="Calibri"/>
            </a:endParaRPr>
          </a:p>
        </p:txBody>
      </p:sp>
      <p:pic>
        <p:nvPicPr>
          <p:cNvPr id="181" name="Google Shape;181;p11"/>
          <p:cNvPicPr preferRelativeResize="0"/>
          <p:nvPr/>
        </p:nvPicPr>
        <p:blipFill rotWithShape="1">
          <a:blip r:embed="rId3">
            <a:alphaModFix/>
          </a:blip>
          <a:srcRect b="0" l="0" r="0" t="0"/>
          <a:stretch/>
        </p:blipFill>
        <p:spPr>
          <a:xfrm>
            <a:off x="-1" y="6016679"/>
            <a:ext cx="841321" cy="841321"/>
          </a:xfrm>
          <a:prstGeom prst="rect">
            <a:avLst/>
          </a:prstGeom>
          <a:noFill/>
          <a:ln>
            <a:noFill/>
          </a:ln>
        </p:spPr>
      </p:pic>
      <p:pic>
        <p:nvPicPr>
          <p:cNvPr id="182" name="Google Shape;182;p11"/>
          <p:cNvPicPr preferRelativeResize="0"/>
          <p:nvPr/>
        </p:nvPicPr>
        <p:blipFill rotWithShape="1">
          <a:blip r:embed="rId3">
            <a:alphaModFix/>
          </a:blip>
          <a:srcRect b="0" l="0" r="0" t="0"/>
          <a:stretch/>
        </p:blipFill>
        <p:spPr>
          <a:xfrm>
            <a:off x="11350679" y="0"/>
            <a:ext cx="841321" cy="841321"/>
          </a:xfrm>
          <a:prstGeom prst="rect">
            <a:avLst/>
          </a:prstGeom>
          <a:noFill/>
          <a:ln>
            <a:noFill/>
          </a:ln>
        </p:spPr>
      </p:pic>
      <p:pic>
        <p:nvPicPr>
          <p:cNvPr id="183" name="Google Shape;183;p11" title="IMG_3577.JPG"/>
          <p:cNvPicPr preferRelativeResize="0"/>
          <p:nvPr/>
        </p:nvPicPr>
        <p:blipFill rotWithShape="1">
          <a:blip r:embed="rId4">
            <a:alphaModFix/>
          </a:blip>
          <a:srcRect b="0" l="32686" r="-25596" t="0"/>
          <a:stretch/>
        </p:blipFill>
        <p:spPr>
          <a:xfrm>
            <a:off x="0" y="0"/>
            <a:ext cx="8024750" cy="68579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187" name="Shape 187"/>
        <p:cNvGrpSpPr/>
        <p:nvPr/>
      </p:nvGrpSpPr>
      <p:grpSpPr>
        <a:xfrm>
          <a:off x="0" y="0"/>
          <a:ext cx="0" cy="0"/>
          <a:chOff x="0" y="0"/>
          <a:chExt cx="0" cy="0"/>
        </a:xfrm>
      </p:grpSpPr>
      <p:sp>
        <p:nvSpPr>
          <p:cNvPr id="188" name="Google Shape;188;p12"/>
          <p:cNvSpPr txBox="1"/>
          <p:nvPr/>
        </p:nvSpPr>
        <p:spPr>
          <a:xfrm>
            <a:off x="536075" y="1422070"/>
            <a:ext cx="5254800" cy="36417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Facebook and </a:t>
            </a:r>
            <a:r>
              <a:rPr b="0" i="0" lang="en-GB" sz="1800" u="none" cap="none" strike="noStrike">
                <a:solidFill>
                  <a:schemeClr val="dk1"/>
                </a:solidFill>
                <a:latin typeface="Calibri"/>
                <a:ea typeface="Calibri"/>
                <a:cs typeface="Calibri"/>
                <a:sym typeface="Calibri"/>
              </a:rPr>
              <a:t>Instagram </a:t>
            </a:r>
            <a:endParaRPr b="0" i="0" sz="1800" u="none"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Facebook engagement in this last year has risen by 71% (22, 760 views) with an increase of followers to 403 (a rise of 26.5%).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Curiously, the biggest regional city engaging with MfC’s Facebook is Belfast.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While the demographics of MfC’s Facebook audience remain consistent with previous years, it seems clear that it is now the single most significant platform that MfC reaches, as opposed to alternatives such as Bluesky and Threads.</a:t>
            </a:r>
            <a:endParaRPr b="0" i="0" sz="1600" u="none" cap="none" strike="noStrike">
              <a:solidFill>
                <a:schemeClr val="dk1"/>
              </a:solidFill>
              <a:latin typeface="Calibri"/>
              <a:ea typeface="Calibri"/>
              <a:cs typeface="Calibri"/>
              <a:sym typeface="Calibri"/>
            </a:endParaRPr>
          </a:p>
        </p:txBody>
      </p:sp>
      <p:pic>
        <p:nvPicPr>
          <p:cNvPr id="189" name="Google Shape;189;p12"/>
          <p:cNvPicPr preferRelativeResize="0"/>
          <p:nvPr/>
        </p:nvPicPr>
        <p:blipFill rotWithShape="1">
          <a:blip r:embed="rId3">
            <a:alphaModFix/>
          </a:blip>
          <a:srcRect b="0" l="0" r="0" t="0"/>
          <a:stretch/>
        </p:blipFill>
        <p:spPr>
          <a:xfrm>
            <a:off x="0" y="0"/>
            <a:ext cx="841321" cy="841321"/>
          </a:xfrm>
          <a:prstGeom prst="rect">
            <a:avLst/>
          </a:prstGeom>
          <a:noFill/>
          <a:ln>
            <a:noFill/>
          </a:ln>
        </p:spPr>
      </p:pic>
      <p:pic>
        <p:nvPicPr>
          <p:cNvPr id="190" name="Google Shape;190;p12"/>
          <p:cNvPicPr preferRelativeResize="0"/>
          <p:nvPr/>
        </p:nvPicPr>
        <p:blipFill rotWithShape="1">
          <a:blip r:embed="rId3">
            <a:alphaModFix/>
          </a:blip>
          <a:srcRect b="0" l="0" r="0" t="0"/>
          <a:stretch/>
        </p:blipFill>
        <p:spPr>
          <a:xfrm>
            <a:off x="11350679" y="6016679"/>
            <a:ext cx="841321" cy="841321"/>
          </a:xfrm>
          <a:prstGeom prst="rect">
            <a:avLst/>
          </a:prstGeom>
          <a:noFill/>
          <a:ln>
            <a:noFill/>
          </a:ln>
        </p:spPr>
      </p:pic>
      <p:pic>
        <p:nvPicPr>
          <p:cNvPr id="191" name="Google Shape;191;p12" title="IMG_3651.JPG"/>
          <p:cNvPicPr preferRelativeResize="0"/>
          <p:nvPr/>
        </p:nvPicPr>
        <p:blipFill>
          <a:blip r:embed="rId4">
            <a:alphaModFix/>
          </a:blip>
          <a:stretch>
            <a:fillRect/>
          </a:stretch>
        </p:blipFill>
        <p:spPr>
          <a:xfrm>
            <a:off x="5953224" y="1109076"/>
            <a:ext cx="6055624" cy="403609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195" name="Shape 195"/>
        <p:cNvGrpSpPr/>
        <p:nvPr/>
      </p:nvGrpSpPr>
      <p:grpSpPr>
        <a:xfrm>
          <a:off x="0" y="0"/>
          <a:ext cx="0" cy="0"/>
          <a:chOff x="0" y="0"/>
          <a:chExt cx="0" cy="0"/>
        </a:xfrm>
      </p:grpSpPr>
      <p:sp>
        <p:nvSpPr>
          <p:cNvPr id="196" name="Google Shape;196;p13"/>
          <p:cNvSpPr txBox="1"/>
          <p:nvPr/>
        </p:nvSpPr>
        <p:spPr>
          <a:xfrm>
            <a:off x="6702763" y="392714"/>
            <a:ext cx="4648200" cy="57171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Youtube and </a:t>
            </a:r>
            <a:r>
              <a:rPr lang="en-GB" sz="1800">
                <a:solidFill>
                  <a:schemeClr val="dk1"/>
                </a:solidFill>
                <a:latin typeface="Calibri"/>
                <a:ea typeface="Calibri"/>
                <a:cs typeface="Calibri"/>
                <a:sym typeface="Calibri"/>
              </a:rPr>
              <a:t>X</a:t>
            </a:r>
            <a:endParaRPr i="0" sz="1800" u="none"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YouTube also proved to be an increasingly effective and popular means of disseminating information, with rising numbers of network organisations creating their own videos and one of our own interviews (at Appleby Horse Fair) receiving more than 1,000 views in a week.</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Meanwhile, although it’s difficult to quantify due to X having placed its figures behind a firewall, the drop in engagement is clear from the relatively low numbers of response to items posted on X and the similarly diminished levels of feed from organisations relevant or related to MfC.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Put simply, the changes to X both organisationally and within its demographic have massively reduced its effectiveness – and, indeed, suitability – as a platform for MfC.</a:t>
            </a:r>
            <a:endParaRPr sz="1800">
              <a:solidFill>
                <a:schemeClr val="dk1"/>
              </a:solidFill>
              <a:latin typeface="Calibri"/>
              <a:ea typeface="Calibri"/>
              <a:cs typeface="Calibri"/>
              <a:sym typeface="Calibri"/>
            </a:endParaRPr>
          </a:p>
        </p:txBody>
      </p:sp>
      <p:pic>
        <p:nvPicPr>
          <p:cNvPr id="197" name="Google Shape;197;p13"/>
          <p:cNvPicPr preferRelativeResize="0"/>
          <p:nvPr/>
        </p:nvPicPr>
        <p:blipFill rotWithShape="1">
          <a:blip r:embed="rId3">
            <a:alphaModFix/>
          </a:blip>
          <a:srcRect b="0" l="0" r="0" t="0"/>
          <a:stretch/>
        </p:blipFill>
        <p:spPr>
          <a:xfrm>
            <a:off x="0" y="6016679"/>
            <a:ext cx="841321" cy="841321"/>
          </a:xfrm>
          <a:prstGeom prst="rect">
            <a:avLst/>
          </a:prstGeom>
          <a:noFill/>
          <a:ln>
            <a:noFill/>
          </a:ln>
        </p:spPr>
      </p:pic>
      <p:pic>
        <p:nvPicPr>
          <p:cNvPr id="198" name="Google Shape;198;p13"/>
          <p:cNvPicPr preferRelativeResize="0"/>
          <p:nvPr/>
        </p:nvPicPr>
        <p:blipFill rotWithShape="1">
          <a:blip r:embed="rId3">
            <a:alphaModFix/>
          </a:blip>
          <a:srcRect b="0" l="0" r="0" t="0"/>
          <a:stretch/>
        </p:blipFill>
        <p:spPr>
          <a:xfrm>
            <a:off x="11353800" y="0"/>
            <a:ext cx="841321" cy="841321"/>
          </a:xfrm>
          <a:prstGeom prst="rect">
            <a:avLst/>
          </a:prstGeom>
          <a:noFill/>
          <a:ln>
            <a:noFill/>
          </a:ln>
        </p:spPr>
      </p:pic>
      <p:pic>
        <p:nvPicPr>
          <p:cNvPr id="199" name="Google Shape;199;p13" title="IMG_3801.JPG"/>
          <p:cNvPicPr preferRelativeResize="0"/>
          <p:nvPr/>
        </p:nvPicPr>
        <p:blipFill>
          <a:blip r:embed="rId4">
            <a:alphaModFix/>
          </a:blip>
          <a:stretch>
            <a:fillRect/>
          </a:stretch>
        </p:blipFill>
        <p:spPr>
          <a:xfrm>
            <a:off x="172750" y="1129207"/>
            <a:ext cx="6397962" cy="42642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203" name="Shape 203"/>
        <p:cNvGrpSpPr/>
        <p:nvPr/>
      </p:nvGrpSpPr>
      <p:grpSpPr>
        <a:xfrm>
          <a:off x="0" y="0"/>
          <a:ext cx="0" cy="0"/>
          <a:chOff x="0" y="0"/>
          <a:chExt cx="0" cy="0"/>
        </a:xfrm>
      </p:grpSpPr>
      <p:sp>
        <p:nvSpPr>
          <p:cNvPr id="204" name="Google Shape;204;p14"/>
          <p:cNvSpPr txBox="1"/>
          <p:nvPr/>
        </p:nvSpPr>
        <p:spPr>
          <a:xfrm>
            <a:off x="6098650" y="596275"/>
            <a:ext cx="5635500" cy="54204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MfC was the subject of a series of negative comments, predominantly on Facebook, regarding its effectiveness and suitability as an organisation representing Gypsy and Traveller interests.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While it is not the place of this report to speculate as to the reasons behind these comments, it was clear that there were perception issues where the organisation was concerned. Rather than directly challenge the criticisms, it was felt the wisest policy was to emphasise the positive achievements of MfC over the years with a series of posts.</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While these were apparently effective in the short term - coming at much the same time as the </a:t>
            </a:r>
            <a:r>
              <a:rPr b="1" lang="en-GB" sz="1800">
                <a:solidFill>
                  <a:schemeClr val="dk1"/>
                </a:solidFill>
                <a:latin typeface="Calibri"/>
                <a:ea typeface="Calibri"/>
                <a:cs typeface="Calibri"/>
                <a:sym typeface="Calibri"/>
              </a:rPr>
              <a:t>BBC3 Stacey Dooley</a:t>
            </a:r>
            <a:r>
              <a:rPr lang="en-GB" sz="1800">
                <a:solidFill>
                  <a:schemeClr val="dk1"/>
                </a:solidFill>
                <a:latin typeface="Calibri"/>
                <a:ea typeface="Calibri"/>
                <a:cs typeface="Calibri"/>
                <a:sym typeface="Calibri"/>
              </a:rPr>
              <a:t> documentary with our </a:t>
            </a:r>
            <a:r>
              <a:rPr b="1" lang="en-GB" sz="1800">
                <a:solidFill>
                  <a:schemeClr val="dk1"/>
                </a:solidFill>
                <a:latin typeface="Calibri"/>
                <a:ea typeface="Calibri"/>
                <a:cs typeface="Calibri"/>
                <a:sym typeface="Calibri"/>
              </a:rPr>
              <a:t>Chair Violet Cannon</a:t>
            </a:r>
            <a:r>
              <a:rPr lang="en-GB" sz="1800">
                <a:solidFill>
                  <a:schemeClr val="dk1"/>
                </a:solidFill>
                <a:latin typeface="Calibri"/>
                <a:ea typeface="Calibri"/>
                <a:cs typeface="Calibri"/>
                <a:sym typeface="Calibri"/>
              </a:rPr>
              <a:t> credited as consultant - it was a lesson to us all of the importance both of perception and transparency in our communications in future.</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pic>
        <p:nvPicPr>
          <p:cNvPr id="205" name="Google Shape;205;p14"/>
          <p:cNvPicPr preferRelativeResize="0"/>
          <p:nvPr/>
        </p:nvPicPr>
        <p:blipFill rotWithShape="1">
          <a:blip r:embed="rId3">
            <a:alphaModFix/>
          </a:blip>
          <a:srcRect b="0" l="0" r="0" t="0"/>
          <a:stretch/>
        </p:blipFill>
        <p:spPr>
          <a:xfrm>
            <a:off x="0" y="0"/>
            <a:ext cx="841321" cy="841321"/>
          </a:xfrm>
          <a:prstGeom prst="rect">
            <a:avLst/>
          </a:prstGeom>
          <a:noFill/>
          <a:ln>
            <a:noFill/>
          </a:ln>
        </p:spPr>
      </p:pic>
      <p:pic>
        <p:nvPicPr>
          <p:cNvPr id="206" name="Google Shape;206;p14"/>
          <p:cNvPicPr preferRelativeResize="0"/>
          <p:nvPr/>
        </p:nvPicPr>
        <p:blipFill rotWithShape="1">
          <a:blip r:embed="rId3">
            <a:alphaModFix/>
          </a:blip>
          <a:srcRect b="0" l="0" r="0" t="0"/>
          <a:stretch/>
        </p:blipFill>
        <p:spPr>
          <a:xfrm>
            <a:off x="11350679" y="6016679"/>
            <a:ext cx="841321" cy="841321"/>
          </a:xfrm>
          <a:prstGeom prst="rect">
            <a:avLst/>
          </a:prstGeom>
          <a:noFill/>
          <a:ln>
            <a:noFill/>
          </a:ln>
        </p:spPr>
      </p:pic>
      <p:pic>
        <p:nvPicPr>
          <p:cNvPr id="207" name="Google Shape;207;p14"/>
          <p:cNvPicPr preferRelativeResize="0"/>
          <p:nvPr/>
        </p:nvPicPr>
        <p:blipFill>
          <a:blip r:embed="rId4">
            <a:alphaModFix/>
          </a:blip>
          <a:stretch>
            <a:fillRect/>
          </a:stretch>
        </p:blipFill>
        <p:spPr>
          <a:xfrm>
            <a:off x="138906" y="1164425"/>
            <a:ext cx="5772150" cy="3800475"/>
          </a:xfrm>
          <a:prstGeom prst="rect">
            <a:avLst/>
          </a:prstGeom>
          <a:noFill/>
          <a:ln>
            <a:noFill/>
          </a:ln>
        </p:spPr>
      </p:pic>
      <p:sp>
        <p:nvSpPr>
          <p:cNvPr id="208" name="Google Shape;208;p14"/>
          <p:cNvSpPr txBox="1"/>
          <p:nvPr/>
        </p:nvSpPr>
        <p:spPr>
          <a:xfrm>
            <a:off x="2911050" y="4964900"/>
            <a:ext cx="30000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GB"/>
              <a:t>Photo © BBC</a:t>
            </a:r>
            <a:endParaRPr i="1"/>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212" name="Shape 212"/>
        <p:cNvGrpSpPr/>
        <p:nvPr/>
      </p:nvGrpSpPr>
      <p:grpSpPr>
        <a:xfrm>
          <a:off x="0" y="0"/>
          <a:ext cx="0" cy="0"/>
          <a:chOff x="0" y="0"/>
          <a:chExt cx="0" cy="0"/>
        </a:xfrm>
      </p:grpSpPr>
      <p:sp>
        <p:nvSpPr>
          <p:cNvPr id="213" name="Google Shape;213;p15"/>
          <p:cNvSpPr/>
          <p:nvPr/>
        </p:nvSpPr>
        <p:spPr>
          <a:xfrm>
            <a:off x="3048" y="0"/>
            <a:ext cx="12188952" cy="6858000"/>
          </a:xfrm>
          <a:prstGeom prst="rect">
            <a:avLst/>
          </a:prstGeom>
          <a:solidFill>
            <a:srgbClr val="ADD6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4" name="Google Shape;214;p15"/>
          <p:cNvSpPr/>
          <p:nvPr/>
        </p:nvSpPr>
        <p:spPr>
          <a:xfrm>
            <a:off x="489189" y="1119031"/>
            <a:ext cx="4619938" cy="4619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15" name="Google Shape;215;p15"/>
          <p:cNvSpPr/>
          <p:nvPr/>
        </p:nvSpPr>
        <p:spPr>
          <a:xfrm rot="-1790889">
            <a:off x="8683720" y="941148"/>
            <a:ext cx="2987899" cy="2987899"/>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216" name="Google Shape;216;p15"/>
          <p:cNvSpPr/>
          <p:nvPr/>
        </p:nvSpPr>
        <p:spPr>
          <a:xfrm>
            <a:off x="910048" y="4780992"/>
            <a:ext cx="546100" cy="5461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217" name="Google Shape;217;p15"/>
          <p:cNvSpPr txBox="1"/>
          <p:nvPr/>
        </p:nvSpPr>
        <p:spPr>
          <a:xfrm>
            <a:off x="5814175" y="2449800"/>
            <a:ext cx="5536500" cy="2877300"/>
          </a:xfrm>
          <a:prstGeom prst="rect">
            <a:avLst/>
          </a:prstGeom>
          <a:noFill/>
          <a:ln>
            <a:noFill/>
          </a:ln>
        </p:spPr>
        <p:txBody>
          <a:bodyPr anchorCtr="0" anchor="t" bIns="45700" lIns="91425" spcFirstLastPara="1" rIns="91425" wrap="square" tIns="45700">
            <a:noAutofit/>
          </a:bodyPr>
          <a:lstStyle/>
          <a:p>
            <a:pPr indent="0" lvl="0" marL="0" marR="0" rtl="0" algn="ctr">
              <a:lnSpc>
                <a:spcPct val="107000"/>
              </a:lnSpc>
              <a:spcBef>
                <a:spcPts val="0"/>
              </a:spcBef>
              <a:spcAft>
                <a:spcPts val="0"/>
              </a:spcAft>
              <a:buClr>
                <a:srgbClr val="000000"/>
              </a:buClr>
              <a:buSzPts val="1665"/>
              <a:buFont typeface="Arial"/>
              <a:buNone/>
            </a:pPr>
            <a:r>
              <a:rPr b="1" i="0" lang="en-GB" sz="1800" u="none" cap="none" strike="noStrike">
                <a:solidFill>
                  <a:schemeClr val="dk1"/>
                </a:solidFill>
                <a:latin typeface="Calibri"/>
                <a:ea typeface="Calibri"/>
                <a:cs typeface="Calibri"/>
                <a:sym typeface="Calibri"/>
              </a:rPr>
              <a:t>Learning and Development </a:t>
            </a:r>
            <a:r>
              <a:rPr b="0" i="0" lang="en-GB" sz="1800" u="none" cap="none" strike="noStrike">
                <a:solidFill>
                  <a:schemeClr val="dk1"/>
                </a:solidFill>
                <a:latin typeface="Calibri"/>
                <a:ea typeface="Calibri"/>
                <a:cs typeface="Calibri"/>
                <a:sym typeface="Calibri"/>
              </a:rPr>
              <a:t>Spoke</a:t>
            </a:r>
            <a:endParaRPr b="0" i="0" sz="18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665"/>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1665"/>
              <a:buFont typeface="Arial"/>
              <a:buNone/>
            </a:pPr>
            <a:r>
              <a:rPr lang="en-GB" sz="1800">
                <a:solidFill>
                  <a:schemeClr val="dk1"/>
                </a:solidFill>
                <a:latin typeface="Calibri"/>
                <a:ea typeface="Calibri"/>
                <a:cs typeface="Calibri"/>
                <a:sym typeface="Calibri"/>
              </a:rPr>
              <a:t>This year has been one of deep listening, active engagement, and committed co-creation. </a:t>
            </a:r>
            <a:endParaRPr sz="1800">
              <a:solidFill>
                <a:schemeClr val="dk1"/>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1665"/>
              <a:buFont typeface="Arial"/>
              <a:buNone/>
            </a:pPr>
            <a:r>
              <a:t/>
            </a:r>
            <a:endParaRPr sz="1800">
              <a:solidFill>
                <a:schemeClr val="dk1"/>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1665"/>
              <a:buFont typeface="Arial"/>
              <a:buNone/>
            </a:pPr>
            <a:r>
              <a:rPr lang="en-GB" sz="1800">
                <a:solidFill>
                  <a:schemeClr val="dk1"/>
                </a:solidFill>
                <a:latin typeface="Calibri"/>
                <a:ea typeface="Calibri"/>
                <a:cs typeface="Calibri"/>
                <a:sym typeface="Calibri"/>
              </a:rPr>
              <a:t>it has been a privilege to witness powerful stories, grassroots innovation, and an evolving understanding of what sustainable, inclusive support for roadside Gypsy and Traveller families truly looks like.</a:t>
            </a:r>
            <a:endParaRPr sz="1800">
              <a:solidFill>
                <a:schemeClr val="dk1"/>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1665"/>
              <a:buFont typeface="Arial"/>
              <a:buNone/>
            </a:pPr>
            <a:r>
              <a:t/>
            </a:r>
            <a:endParaRPr sz="1800">
              <a:solidFill>
                <a:schemeClr val="dk1"/>
              </a:solidFill>
              <a:latin typeface="Calibri"/>
              <a:ea typeface="Calibri"/>
              <a:cs typeface="Calibri"/>
              <a:sym typeface="Calibri"/>
            </a:endParaRPr>
          </a:p>
        </p:txBody>
      </p:sp>
      <p:pic>
        <p:nvPicPr>
          <p:cNvPr id="218" name="Google Shape;218;p15"/>
          <p:cNvPicPr preferRelativeResize="0"/>
          <p:nvPr/>
        </p:nvPicPr>
        <p:blipFill rotWithShape="1">
          <a:blip r:embed="rId3">
            <a:alphaModFix/>
          </a:blip>
          <a:srcRect b="0" l="0" r="0" t="0"/>
          <a:stretch/>
        </p:blipFill>
        <p:spPr>
          <a:xfrm>
            <a:off x="0" y="6016679"/>
            <a:ext cx="841321" cy="841321"/>
          </a:xfrm>
          <a:prstGeom prst="rect">
            <a:avLst/>
          </a:prstGeom>
          <a:noFill/>
          <a:ln>
            <a:noFill/>
          </a:ln>
        </p:spPr>
      </p:pic>
      <p:pic>
        <p:nvPicPr>
          <p:cNvPr id="219" name="Google Shape;219;p15"/>
          <p:cNvPicPr preferRelativeResize="0"/>
          <p:nvPr/>
        </p:nvPicPr>
        <p:blipFill rotWithShape="1">
          <a:blip r:embed="rId3">
            <a:alphaModFix/>
          </a:blip>
          <a:srcRect b="0" l="0" r="0" t="0"/>
          <a:stretch/>
        </p:blipFill>
        <p:spPr>
          <a:xfrm>
            <a:off x="11350679" y="0"/>
            <a:ext cx="841321" cy="841321"/>
          </a:xfrm>
          <a:prstGeom prst="rect">
            <a:avLst/>
          </a:prstGeom>
          <a:noFill/>
          <a:ln>
            <a:noFill/>
          </a:ln>
        </p:spPr>
      </p:pic>
      <p:pic>
        <p:nvPicPr>
          <p:cNvPr descr="A road with a sunset in the background&#10;&#10;Description automatically generated" id="220" name="Google Shape;220;p15"/>
          <p:cNvPicPr preferRelativeResize="0"/>
          <p:nvPr/>
        </p:nvPicPr>
        <p:blipFill rotWithShape="1">
          <a:blip r:embed="rId4">
            <a:alphaModFix/>
          </a:blip>
          <a:srcRect b="2051" l="7296" r="7499" t="0"/>
          <a:stretch/>
        </p:blipFill>
        <p:spPr>
          <a:xfrm>
            <a:off x="178091" y="747710"/>
            <a:ext cx="5242134" cy="5268969"/>
          </a:xfrm>
          <a:prstGeom prst="ellipse">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224" name="Shape 224"/>
        <p:cNvGrpSpPr/>
        <p:nvPr/>
      </p:nvGrpSpPr>
      <p:grpSpPr>
        <a:xfrm>
          <a:off x="0" y="0"/>
          <a:ext cx="0" cy="0"/>
          <a:chOff x="0" y="0"/>
          <a:chExt cx="0" cy="0"/>
        </a:xfrm>
      </p:grpSpPr>
      <p:sp>
        <p:nvSpPr>
          <p:cNvPr id="225" name="Google Shape;225;p16"/>
          <p:cNvSpPr txBox="1"/>
          <p:nvPr/>
        </p:nvSpPr>
        <p:spPr>
          <a:xfrm>
            <a:off x="722275" y="963899"/>
            <a:ext cx="6052500" cy="49302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	Knowledge Sharing: </a:t>
            </a:r>
            <a:r>
              <a:rPr lang="en-GB" sz="1800">
                <a:solidFill>
                  <a:schemeClr val="dk1"/>
                </a:solidFill>
                <a:latin typeface="Calibri"/>
                <a:ea typeface="Calibri"/>
                <a:cs typeface="Calibri"/>
                <a:sym typeface="Calibri"/>
              </a:rPr>
              <a:t>We saw increasing collaboration across partners, with a clear move toward peer-led learning, whether through storytelling sessions or informal reflective spaces.</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	Training Needs: </a:t>
            </a:r>
            <a:r>
              <a:rPr lang="en-GB" sz="1800">
                <a:solidFill>
                  <a:schemeClr val="dk1"/>
                </a:solidFill>
                <a:latin typeface="Calibri"/>
                <a:ea typeface="Calibri"/>
                <a:cs typeface="Calibri"/>
                <a:sym typeface="Calibri"/>
              </a:rPr>
              <a:t>A key learning was the variation in capacity and confidence among groups engaging with Roadside Futures. Some excelled in advocacy, while others needed tailored training on digital inclusion, trauma-informed work, or service navigation.</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	Trust as a Foundation: </a:t>
            </a:r>
            <a:r>
              <a:rPr lang="en-GB" sz="1800">
                <a:solidFill>
                  <a:schemeClr val="dk1"/>
                </a:solidFill>
                <a:latin typeface="Calibri"/>
                <a:ea typeface="Calibri"/>
                <a:cs typeface="Calibri"/>
                <a:sym typeface="Calibri"/>
              </a:rPr>
              <a:t>Learning can't be imposed—it must be invited. This year reminded us that trust-building is the learning strategy, especially with groups that have been historically marginalised.</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p:txBody>
      </p:sp>
      <p:pic>
        <p:nvPicPr>
          <p:cNvPr id="226" name="Google Shape;226;p16"/>
          <p:cNvPicPr preferRelativeResize="0"/>
          <p:nvPr/>
        </p:nvPicPr>
        <p:blipFill rotWithShape="1">
          <a:blip r:embed="rId3">
            <a:alphaModFix/>
          </a:blip>
          <a:srcRect b="0" l="0" r="0" t="0"/>
          <a:stretch/>
        </p:blipFill>
        <p:spPr>
          <a:xfrm>
            <a:off x="0" y="0"/>
            <a:ext cx="841321" cy="841321"/>
          </a:xfrm>
          <a:prstGeom prst="rect">
            <a:avLst/>
          </a:prstGeom>
          <a:noFill/>
          <a:ln>
            <a:noFill/>
          </a:ln>
        </p:spPr>
      </p:pic>
      <p:pic>
        <p:nvPicPr>
          <p:cNvPr id="227" name="Google Shape;227;p16"/>
          <p:cNvPicPr preferRelativeResize="0"/>
          <p:nvPr/>
        </p:nvPicPr>
        <p:blipFill rotWithShape="1">
          <a:blip r:embed="rId3">
            <a:alphaModFix/>
          </a:blip>
          <a:srcRect b="0" l="0" r="0" t="0"/>
          <a:stretch/>
        </p:blipFill>
        <p:spPr>
          <a:xfrm>
            <a:off x="11350679" y="6016679"/>
            <a:ext cx="841321" cy="841321"/>
          </a:xfrm>
          <a:prstGeom prst="rect">
            <a:avLst/>
          </a:prstGeom>
          <a:noFill/>
          <a:ln>
            <a:noFill/>
          </a:ln>
        </p:spPr>
      </p:pic>
      <p:pic>
        <p:nvPicPr>
          <p:cNvPr id="228" name="Google Shape;228;p16" title="research scrabble.jpg"/>
          <p:cNvPicPr preferRelativeResize="0"/>
          <p:nvPr/>
        </p:nvPicPr>
        <p:blipFill>
          <a:blip r:embed="rId4">
            <a:alphaModFix/>
          </a:blip>
          <a:stretch>
            <a:fillRect/>
          </a:stretch>
        </p:blipFill>
        <p:spPr>
          <a:xfrm>
            <a:off x="7054900" y="1204131"/>
            <a:ext cx="4295775" cy="4314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232" name="Shape 232"/>
        <p:cNvGrpSpPr/>
        <p:nvPr/>
      </p:nvGrpSpPr>
      <p:grpSpPr>
        <a:xfrm>
          <a:off x="0" y="0"/>
          <a:ext cx="0" cy="0"/>
          <a:chOff x="0" y="0"/>
          <a:chExt cx="0" cy="0"/>
        </a:xfrm>
      </p:grpSpPr>
      <p:sp>
        <p:nvSpPr>
          <p:cNvPr id="233" name="Google Shape;233;p17"/>
          <p:cNvSpPr txBox="1"/>
          <p:nvPr/>
        </p:nvSpPr>
        <p:spPr>
          <a:xfrm>
            <a:off x="6475675" y="614781"/>
            <a:ext cx="4584000" cy="53178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Community-led resources have been piloted and developed to reflect real experiences and avoid institutional jargon. Workshops facilitated with support workers and site residents were grounded in lived experience and aimed at shifting attitudes, not just increasing knowledge.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We also trialled reflective practice circles, providing practitioners with space to process challenges and successes in supporting roadside families.</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As we move forward, the heart of our work remains clear: learning is not just about systems—it's about people, power, and possibility. Roadside Futures isn’t just a project. It’s a reimagining of how the GRT community can be heard, seen, and supported. </a:t>
            </a:r>
            <a:endParaRPr b="0" i="0" sz="1600" u="none" cap="none" strike="noStrike">
              <a:solidFill>
                <a:schemeClr val="dk1"/>
              </a:solidFill>
              <a:latin typeface="Calibri"/>
              <a:ea typeface="Calibri"/>
              <a:cs typeface="Calibri"/>
              <a:sym typeface="Calibri"/>
            </a:endParaRPr>
          </a:p>
        </p:txBody>
      </p:sp>
      <p:pic>
        <p:nvPicPr>
          <p:cNvPr id="234" name="Google Shape;234;p17"/>
          <p:cNvPicPr preferRelativeResize="0"/>
          <p:nvPr/>
        </p:nvPicPr>
        <p:blipFill rotWithShape="1">
          <a:blip r:embed="rId3">
            <a:alphaModFix/>
          </a:blip>
          <a:srcRect b="0" l="0" r="0" t="0"/>
          <a:stretch/>
        </p:blipFill>
        <p:spPr>
          <a:xfrm>
            <a:off x="0" y="6016679"/>
            <a:ext cx="841321" cy="841321"/>
          </a:xfrm>
          <a:prstGeom prst="rect">
            <a:avLst/>
          </a:prstGeom>
          <a:noFill/>
          <a:ln>
            <a:noFill/>
          </a:ln>
        </p:spPr>
      </p:pic>
      <p:pic>
        <p:nvPicPr>
          <p:cNvPr id="235" name="Google Shape;235;p17"/>
          <p:cNvPicPr preferRelativeResize="0"/>
          <p:nvPr/>
        </p:nvPicPr>
        <p:blipFill rotWithShape="1">
          <a:blip r:embed="rId3">
            <a:alphaModFix/>
          </a:blip>
          <a:srcRect b="0" l="0" r="0" t="0"/>
          <a:stretch/>
        </p:blipFill>
        <p:spPr>
          <a:xfrm>
            <a:off x="11350679" y="0"/>
            <a:ext cx="841321" cy="841321"/>
          </a:xfrm>
          <a:prstGeom prst="rect">
            <a:avLst/>
          </a:prstGeom>
          <a:noFill/>
          <a:ln>
            <a:noFill/>
          </a:ln>
        </p:spPr>
      </p:pic>
      <p:pic>
        <p:nvPicPr>
          <p:cNvPr id="236" name="Google Shape;236;p17" title="Gate Herts 3.jpg"/>
          <p:cNvPicPr preferRelativeResize="0"/>
          <p:nvPr/>
        </p:nvPicPr>
        <p:blipFill>
          <a:blip r:embed="rId4">
            <a:alphaModFix/>
          </a:blip>
          <a:stretch>
            <a:fillRect/>
          </a:stretch>
        </p:blipFill>
        <p:spPr>
          <a:xfrm>
            <a:off x="1137700" y="597947"/>
            <a:ext cx="4246575" cy="56621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74DF82"/>
            </a:gs>
            <a:gs pos="44000">
              <a:srgbClr val="74DF82"/>
            </a:gs>
            <a:gs pos="78000">
              <a:srgbClr val="91DB95"/>
            </a:gs>
            <a:gs pos="100000">
              <a:srgbClr val="ADD6A6"/>
            </a:gs>
          </a:gsLst>
          <a:lin ang="5400000" scaled="0"/>
        </a:gradFill>
      </p:bgPr>
    </p:bg>
    <p:spTree>
      <p:nvGrpSpPr>
        <p:cNvPr id="241" name="Shape 241"/>
        <p:cNvGrpSpPr/>
        <p:nvPr/>
      </p:nvGrpSpPr>
      <p:grpSpPr>
        <a:xfrm>
          <a:off x="0" y="0"/>
          <a:ext cx="0" cy="0"/>
          <a:chOff x="0" y="0"/>
          <a:chExt cx="0" cy="0"/>
        </a:xfrm>
      </p:grpSpPr>
      <p:sp>
        <p:nvSpPr>
          <p:cNvPr id="242" name="Google Shape;242;p18"/>
          <p:cNvSpPr txBox="1"/>
          <p:nvPr/>
        </p:nvSpPr>
        <p:spPr>
          <a:xfrm>
            <a:off x="841325" y="279200"/>
            <a:ext cx="6944100" cy="69255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What’s Working</a:t>
            </a:r>
            <a:endParaRPr b="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Pathways for Progression:</a:t>
            </a:r>
            <a:r>
              <a:rPr lang="en-GB" sz="1800">
                <a:solidFill>
                  <a:schemeClr val="dk1"/>
                </a:solidFill>
                <a:latin typeface="Calibri"/>
                <a:ea typeface="Calibri"/>
                <a:cs typeface="Calibri"/>
                <a:sym typeface="Calibri"/>
              </a:rPr>
              <a:t> Supporting Traveller advocates in becoming trainers and facilitators themselves means leadership is emerging from lived experience.</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Listening Spaces:</a:t>
            </a:r>
            <a:r>
              <a:rPr lang="en-GB" sz="1800">
                <a:solidFill>
                  <a:schemeClr val="dk1"/>
                </a:solidFill>
                <a:latin typeface="Calibri"/>
                <a:ea typeface="Calibri"/>
                <a:cs typeface="Calibri"/>
                <a:sym typeface="Calibri"/>
              </a:rPr>
              <a:t> Creating space to hear what isn't being said in formal feedback - fears, family pressures, unmet needs - has been vital.</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Flexible Delivery</a:t>
            </a:r>
            <a:r>
              <a:rPr lang="en-GB" sz="1800">
                <a:solidFill>
                  <a:schemeClr val="dk1"/>
                </a:solidFill>
                <a:latin typeface="Calibri"/>
                <a:ea typeface="Calibri"/>
                <a:cs typeface="Calibri"/>
                <a:sym typeface="Calibri"/>
              </a:rPr>
              <a:t>: Offering learning in formats that respect people’s time, literacy levels, and mobility (e.g., WhatsApp videos, podcasts, mobile sessions) made a real difference.</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Challenges and Reflections</a:t>
            </a:r>
            <a:endParaRPr b="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Institutional Resistance</a:t>
            </a:r>
            <a:r>
              <a:rPr lang="en-GB" sz="1800">
                <a:solidFill>
                  <a:schemeClr val="dk1"/>
                </a:solidFill>
                <a:latin typeface="Calibri"/>
                <a:ea typeface="Calibri"/>
                <a:cs typeface="Calibri"/>
                <a:sym typeface="Calibri"/>
              </a:rPr>
              <a:t>: Some agencies remain slow to shift. We learned the value of reframing language to open doors.</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Burnout in Community Organisers:</a:t>
            </a:r>
            <a:r>
              <a:rPr lang="en-GB" sz="1800">
                <a:solidFill>
                  <a:schemeClr val="dk1"/>
                </a:solidFill>
                <a:latin typeface="Calibri"/>
                <a:ea typeface="Calibri"/>
                <a:cs typeface="Calibri"/>
                <a:sym typeface="Calibri"/>
              </a:rPr>
              <a:t> We observed signs of strain among those doing frontline work with little support. Embedding wellbeing in our learning model will be essential next year.</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Capturing Impact:</a:t>
            </a:r>
            <a:r>
              <a:rPr lang="en-GB" sz="1800">
                <a:solidFill>
                  <a:schemeClr val="dk1"/>
                </a:solidFill>
                <a:latin typeface="Calibri"/>
                <a:ea typeface="Calibri"/>
                <a:cs typeface="Calibri"/>
                <a:sym typeface="Calibri"/>
              </a:rPr>
              <a:t> It remains a challenge to document how learning shifts practice. We’re exploring more creative and culturally rooted forms of evaluation (e.g., story circles, digital scrapbooks).</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pic>
        <p:nvPicPr>
          <p:cNvPr id="243" name="Google Shape;243;p18"/>
          <p:cNvPicPr preferRelativeResize="0"/>
          <p:nvPr/>
        </p:nvPicPr>
        <p:blipFill rotWithShape="1">
          <a:blip r:embed="rId3">
            <a:alphaModFix/>
          </a:blip>
          <a:srcRect b="0" l="0" r="0" t="0"/>
          <a:stretch/>
        </p:blipFill>
        <p:spPr>
          <a:xfrm>
            <a:off x="0" y="0"/>
            <a:ext cx="841321" cy="841321"/>
          </a:xfrm>
          <a:prstGeom prst="rect">
            <a:avLst/>
          </a:prstGeom>
          <a:noFill/>
          <a:ln>
            <a:noFill/>
          </a:ln>
        </p:spPr>
      </p:pic>
      <p:pic>
        <p:nvPicPr>
          <p:cNvPr id="244" name="Google Shape;244;p18"/>
          <p:cNvPicPr preferRelativeResize="0"/>
          <p:nvPr/>
        </p:nvPicPr>
        <p:blipFill rotWithShape="1">
          <a:blip r:embed="rId3">
            <a:alphaModFix/>
          </a:blip>
          <a:srcRect b="0" l="0" r="0" t="0"/>
          <a:stretch/>
        </p:blipFill>
        <p:spPr>
          <a:xfrm>
            <a:off x="11350678" y="6016678"/>
            <a:ext cx="841321" cy="841321"/>
          </a:xfrm>
          <a:prstGeom prst="rect">
            <a:avLst/>
          </a:prstGeom>
          <a:noFill/>
          <a:ln>
            <a:noFill/>
          </a:ln>
        </p:spPr>
      </p:pic>
      <p:pic>
        <p:nvPicPr>
          <p:cNvPr id="245" name="Google Shape;245;p18" title="GateHerts 1.jpg"/>
          <p:cNvPicPr preferRelativeResize="0"/>
          <p:nvPr/>
        </p:nvPicPr>
        <p:blipFill>
          <a:blip r:embed="rId4">
            <a:alphaModFix/>
          </a:blip>
          <a:stretch>
            <a:fillRect/>
          </a:stretch>
        </p:blipFill>
        <p:spPr>
          <a:xfrm>
            <a:off x="8083025" y="883877"/>
            <a:ext cx="3817674" cy="509024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94" name="Shape 94"/>
        <p:cNvGrpSpPr/>
        <p:nvPr/>
      </p:nvGrpSpPr>
      <p:grpSpPr>
        <a:xfrm>
          <a:off x="0" y="0"/>
          <a:ext cx="0" cy="0"/>
          <a:chOff x="0" y="0"/>
          <a:chExt cx="0" cy="0"/>
        </a:xfrm>
      </p:grpSpPr>
      <p:sp>
        <p:nvSpPr>
          <p:cNvPr id="95" name="Google Shape;95;p2"/>
          <p:cNvSpPr txBox="1"/>
          <p:nvPr/>
        </p:nvSpPr>
        <p:spPr>
          <a:xfrm>
            <a:off x="896100" y="644425"/>
            <a:ext cx="10395900" cy="5454600"/>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1200"/>
              </a:spcBef>
              <a:spcAft>
                <a:spcPts val="0"/>
              </a:spcAft>
              <a:buClr>
                <a:schemeClr val="dk1"/>
              </a:buClr>
              <a:buSzPts val="1100"/>
              <a:buFont typeface="Arial"/>
              <a:buNone/>
            </a:pPr>
            <a:r>
              <a:rPr b="1" i="0" lang="en-GB" sz="1800" u="none" cap="none" strike="noStrike">
                <a:solidFill>
                  <a:schemeClr val="dk1"/>
                </a:solidFill>
                <a:latin typeface="Calibri"/>
                <a:ea typeface="Calibri"/>
                <a:cs typeface="Calibri"/>
                <a:sym typeface="Calibri"/>
              </a:rPr>
              <a:t>Moving for Change </a:t>
            </a:r>
            <a:r>
              <a:rPr b="0" i="0" lang="en-GB" sz="1800" u="none" cap="none" strike="noStrike">
                <a:solidFill>
                  <a:schemeClr val="dk1"/>
                </a:solidFill>
                <a:latin typeface="Calibri"/>
                <a:ea typeface="Calibri"/>
                <a:cs typeface="Calibri"/>
                <a:sym typeface="Calibri"/>
              </a:rPr>
              <a:t>has once again made good progress against the continued background of a cost-of-living crisis and its significant impact on the Gypsy, Roma and Traveller communities.</a:t>
            </a:r>
            <a:endParaRPr b="0" i="0" sz="1800" u="none" cap="none" strike="noStrike">
              <a:solidFill>
                <a:schemeClr val="dk1"/>
              </a:solidFill>
              <a:latin typeface="Calibri"/>
              <a:ea typeface="Calibri"/>
              <a:cs typeface="Calibri"/>
              <a:sym typeface="Calibri"/>
            </a:endParaRPr>
          </a:p>
          <a:p>
            <a:pPr indent="0" lvl="0" marL="0" marR="0" rtl="0" algn="l">
              <a:lnSpc>
                <a:spcPct val="107000"/>
              </a:lnSpc>
              <a:spcBef>
                <a:spcPts val="1200"/>
              </a:spcBef>
              <a:spcAft>
                <a:spcPts val="0"/>
              </a:spcAft>
              <a:buClr>
                <a:schemeClr val="dk1"/>
              </a:buClr>
              <a:buSzPts val="1100"/>
              <a:buFont typeface="Arial"/>
              <a:buNone/>
            </a:pPr>
            <a:r>
              <a:rPr b="0" i="0" lang="en-GB" sz="1800" u="none" cap="none" strike="noStrike">
                <a:solidFill>
                  <a:schemeClr val="dk1"/>
                </a:solidFill>
                <a:latin typeface="Calibri"/>
                <a:ea typeface="Calibri"/>
                <a:cs typeface="Calibri"/>
                <a:sym typeface="Calibri"/>
              </a:rPr>
              <a:t>The introduction of a new government has seen MfC partners engaged in consultations at the heart of policy, in reviews of the </a:t>
            </a:r>
            <a:r>
              <a:rPr b="1" i="0" lang="en-GB" sz="1800" u="none" cap="none" strike="noStrike">
                <a:solidFill>
                  <a:schemeClr val="dk1"/>
                </a:solidFill>
                <a:latin typeface="Calibri"/>
                <a:ea typeface="Calibri"/>
                <a:cs typeface="Calibri"/>
                <a:sym typeface="Calibri"/>
              </a:rPr>
              <a:t>National Planning Policy Framework </a:t>
            </a:r>
            <a:r>
              <a:rPr b="0" i="0" lang="en-GB" sz="1800" u="none" cap="none" strike="noStrike">
                <a:solidFill>
                  <a:schemeClr val="dk1"/>
                </a:solidFill>
                <a:latin typeface="Calibri"/>
                <a:ea typeface="Calibri"/>
                <a:cs typeface="Calibri"/>
                <a:sym typeface="Calibri"/>
              </a:rPr>
              <a:t>and the </a:t>
            </a:r>
            <a:r>
              <a:rPr b="1" i="0" lang="en-GB" sz="1800" u="none" cap="none" strike="noStrike">
                <a:solidFill>
                  <a:schemeClr val="dk1"/>
                </a:solidFill>
                <a:latin typeface="Calibri"/>
                <a:ea typeface="Calibri"/>
                <a:cs typeface="Calibri"/>
                <a:sym typeface="Calibri"/>
              </a:rPr>
              <a:t>National Curriculum.</a:t>
            </a:r>
            <a:endParaRPr b="1" i="0" sz="1800" u="none" cap="none" strike="noStrike">
              <a:solidFill>
                <a:schemeClr val="dk1"/>
              </a:solidFill>
              <a:latin typeface="Calibri"/>
              <a:ea typeface="Calibri"/>
              <a:cs typeface="Calibri"/>
              <a:sym typeface="Calibri"/>
            </a:endParaRPr>
          </a:p>
          <a:p>
            <a:pPr indent="0" lvl="0" marL="0" marR="0" rtl="0" algn="l">
              <a:lnSpc>
                <a:spcPct val="107000"/>
              </a:lnSpc>
              <a:spcBef>
                <a:spcPts val="1200"/>
              </a:spcBef>
              <a:spcAft>
                <a:spcPts val="0"/>
              </a:spcAft>
              <a:buClr>
                <a:schemeClr val="dk1"/>
              </a:buClr>
              <a:buSzPts val="1100"/>
              <a:buFont typeface="Arial"/>
              <a:buNone/>
            </a:pPr>
            <a:r>
              <a:rPr b="0" i="0" lang="en-GB" sz="1800" u="none" cap="none" strike="noStrike">
                <a:solidFill>
                  <a:schemeClr val="dk1"/>
                </a:solidFill>
                <a:latin typeface="Calibri"/>
                <a:ea typeface="Calibri"/>
                <a:cs typeface="Calibri"/>
                <a:sym typeface="Calibri"/>
              </a:rPr>
              <a:t>Likewise, the prominence of MfC partners in the response to the Greater Manchester Police’s treatment of Romany Gypsy and Irish Traveller children in December 2024 is an indication of not only the unity within our network but also their tenacity in ensuring the injustices faced by the communities remain in the public eye.</a:t>
            </a:r>
            <a:endParaRPr b="0" i="0" sz="1800" u="none" cap="none" strike="noStrike">
              <a:solidFill>
                <a:schemeClr val="dk1"/>
              </a:solidFill>
              <a:latin typeface="Calibri"/>
              <a:ea typeface="Calibri"/>
              <a:cs typeface="Calibri"/>
              <a:sym typeface="Calibri"/>
            </a:endParaRPr>
          </a:p>
          <a:p>
            <a:pPr indent="0" lvl="0" marL="0" marR="0" rtl="0" algn="l">
              <a:lnSpc>
                <a:spcPct val="107000"/>
              </a:lnSpc>
              <a:spcBef>
                <a:spcPts val="1200"/>
              </a:spcBef>
              <a:spcAft>
                <a:spcPts val="0"/>
              </a:spcAft>
              <a:buClr>
                <a:schemeClr val="dk1"/>
              </a:buClr>
              <a:buSzPts val="1100"/>
              <a:buFont typeface="Arial"/>
              <a:buNone/>
            </a:pPr>
            <a:r>
              <a:rPr b="0" i="0" lang="en-GB" sz="1800" u="none" cap="none" strike="noStrike">
                <a:solidFill>
                  <a:schemeClr val="dk1"/>
                </a:solidFill>
                <a:latin typeface="Calibri"/>
                <a:ea typeface="Calibri"/>
                <a:cs typeface="Calibri"/>
                <a:sym typeface="Calibri"/>
              </a:rPr>
              <a:t>The publication of </a:t>
            </a:r>
            <a:r>
              <a:rPr b="1" i="0" lang="en-GB" sz="1800" u="none" cap="none" strike="noStrike">
                <a:solidFill>
                  <a:schemeClr val="dk1"/>
                </a:solidFill>
                <a:latin typeface="Calibri"/>
                <a:ea typeface="Calibri"/>
                <a:cs typeface="Calibri"/>
                <a:sym typeface="Calibri"/>
              </a:rPr>
              <a:t>The Modern Nomad </a:t>
            </a:r>
            <a:r>
              <a:rPr b="0" i="0" lang="en-GB" sz="1800" u="none" cap="none" strike="noStrike">
                <a:solidFill>
                  <a:schemeClr val="dk1"/>
                </a:solidFill>
                <a:latin typeface="Calibri"/>
                <a:ea typeface="Calibri"/>
                <a:cs typeface="Calibri"/>
                <a:sym typeface="Calibri"/>
              </a:rPr>
              <a:t>vision document has provided a concrete example of the potential for network collaboration to create a truly groundbreaking resource for all.</a:t>
            </a:r>
            <a:endParaRPr b="0" i="0" sz="1800" u="none" cap="none" strike="noStrike">
              <a:solidFill>
                <a:schemeClr val="dk1"/>
              </a:solidFill>
              <a:latin typeface="Calibri"/>
              <a:ea typeface="Calibri"/>
              <a:cs typeface="Calibri"/>
              <a:sym typeface="Calibri"/>
            </a:endParaRPr>
          </a:p>
          <a:p>
            <a:pPr indent="0" lvl="0" marL="0" marR="0" rtl="0" algn="l">
              <a:lnSpc>
                <a:spcPct val="107000"/>
              </a:lnSpc>
              <a:spcBef>
                <a:spcPts val="1200"/>
              </a:spcBef>
              <a:spcAft>
                <a:spcPts val="0"/>
              </a:spcAft>
              <a:buClr>
                <a:schemeClr val="dk1"/>
              </a:buClr>
              <a:buSzPts val="1100"/>
              <a:buFont typeface="Arial"/>
              <a:buNone/>
            </a:pPr>
            <a:r>
              <a:rPr b="0" i="0" lang="en-GB" sz="1800" u="none" cap="none" strike="noStrike">
                <a:solidFill>
                  <a:schemeClr val="dk1"/>
                </a:solidFill>
                <a:latin typeface="Calibri"/>
                <a:ea typeface="Calibri"/>
                <a:cs typeface="Calibri"/>
                <a:sym typeface="Calibri"/>
              </a:rPr>
              <a:t>Despite this being the last year of the current funding programme the last twelve months have seen:</a:t>
            </a:r>
            <a:endParaRPr b="0" i="0" sz="1800" u="none" cap="none" strike="noStrike">
              <a:solidFill>
                <a:schemeClr val="dk1"/>
              </a:solidFill>
              <a:latin typeface="Calibri"/>
              <a:ea typeface="Calibri"/>
              <a:cs typeface="Calibri"/>
              <a:sym typeface="Calibri"/>
            </a:endParaRPr>
          </a:p>
          <a:p>
            <a:pPr indent="0" lvl="0" marL="0" marR="0" rtl="0" algn="ctr">
              <a:lnSpc>
                <a:spcPct val="107000"/>
              </a:lnSpc>
              <a:spcBef>
                <a:spcPts val="1200"/>
              </a:spcBef>
              <a:spcAft>
                <a:spcPts val="0"/>
              </a:spcAft>
              <a:buClr>
                <a:schemeClr val="dk1"/>
              </a:buClr>
              <a:buSzPts val="1100"/>
              <a:buFont typeface="Arial"/>
              <a:buNone/>
            </a:pPr>
            <a:r>
              <a:rPr b="1" i="0" lang="en-GB" sz="1800" u="none" cap="none" strike="noStrike">
                <a:solidFill>
                  <a:schemeClr val="dk1"/>
                </a:solidFill>
                <a:latin typeface="Calibri"/>
                <a:ea typeface="Calibri"/>
                <a:cs typeface="Calibri"/>
                <a:sym typeface="Calibri"/>
              </a:rPr>
              <a:t>1 new large-scale project</a:t>
            </a:r>
            <a:endParaRPr b="1" i="0" sz="1800" u="none" cap="none" strike="noStrike">
              <a:solidFill>
                <a:schemeClr val="dk1"/>
              </a:solidFill>
              <a:latin typeface="Calibri"/>
              <a:ea typeface="Calibri"/>
              <a:cs typeface="Calibri"/>
              <a:sym typeface="Calibri"/>
            </a:endParaRPr>
          </a:p>
          <a:p>
            <a:pPr indent="0" lvl="0" marL="0" marR="0" rtl="0" algn="ctr">
              <a:lnSpc>
                <a:spcPct val="107000"/>
              </a:lnSpc>
              <a:spcBef>
                <a:spcPts val="1200"/>
              </a:spcBef>
              <a:spcAft>
                <a:spcPts val="0"/>
              </a:spcAft>
              <a:buClr>
                <a:schemeClr val="dk1"/>
              </a:buClr>
              <a:buSzPts val="1100"/>
              <a:buFont typeface="Arial"/>
              <a:buNone/>
            </a:pPr>
            <a:r>
              <a:rPr b="1" i="0" lang="en-GB" sz="1800" u="none" cap="none" strike="noStrike">
                <a:solidFill>
                  <a:schemeClr val="dk1"/>
                </a:solidFill>
                <a:latin typeface="Calibri"/>
                <a:ea typeface="Calibri"/>
                <a:cs typeface="Calibri"/>
                <a:sym typeface="Calibri"/>
              </a:rPr>
              <a:t>7 mentorships across four organisations</a:t>
            </a:r>
            <a:endParaRPr b="1" i="0" sz="1800" u="none" cap="none" strike="noStrike">
              <a:solidFill>
                <a:schemeClr val="dk1"/>
              </a:solidFill>
              <a:latin typeface="Calibri"/>
              <a:ea typeface="Calibri"/>
              <a:cs typeface="Calibri"/>
              <a:sym typeface="Calibri"/>
            </a:endParaRPr>
          </a:p>
          <a:p>
            <a:pPr indent="0" lvl="0" marL="0" marR="0" rtl="0" algn="ctr">
              <a:lnSpc>
                <a:spcPct val="107000"/>
              </a:lnSpc>
              <a:spcBef>
                <a:spcPts val="1200"/>
              </a:spcBef>
              <a:spcAft>
                <a:spcPts val="0"/>
              </a:spcAft>
              <a:buClr>
                <a:schemeClr val="dk1"/>
              </a:buClr>
              <a:buSzPts val="1100"/>
              <a:buFont typeface="Arial"/>
              <a:buNone/>
            </a:pPr>
            <a:r>
              <a:rPr b="1" i="0" lang="en-GB" sz="1800" u="none" cap="none" strike="noStrike">
                <a:solidFill>
                  <a:schemeClr val="dk1"/>
                </a:solidFill>
                <a:latin typeface="Calibri"/>
                <a:ea typeface="Calibri"/>
                <a:cs typeface="Calibri"/>
                <a:sym typeface="Calibri"/>
              </a:rPr>
              <a:t>11 GRTHM micro-projects</a:t>
            </a:r>
            <a:endParaRPr b="1" i="0" sz="1800" u="none" cap="none" strike="noStrike">
              <a:solidFill>
                <a:schemeClr val="dk1"/>
              </a:solidFill>
              <a:latin typeface="Calibri"/>
              <a:ea typeface="Calibri"/>
              <a:cs typeface="Calibri"/>
              <a:sym typeface="Calibri"/>
            </a:endParaRPr>
          </a:p>
          <a:p>
            <a:pPr indent="0" lvl="0" marL="0" marR="0" rtl="0" algn="ctr">
              <a:lnSpc>
                <a:spcPct val="107000"/>
              </a:lnSpc>
              <a:spcBef>
                <a:spcPts val="1200"/>
              </a:spcBef>
              <a:spcAft>
                <a:spcPts val="1200"/>
              </a:spcAft>
              <a:buClr>
                <a:srgbClr val="000000"/>
              </a:buClr>
              <a:buSzPts val="1100"/>
              <a:buFont typeface="Arial"/>
              <a:buNone/>
            </a:pPr>
            <a:r>
              <a:rPr b="1" i="0" lang="en-GB" sz="1800" u="none" cap="none" strike="noStrike">
                <a:solidFill>
                  <a:schemeClr val="dk1"/>
                </a:solidFill>
                <a:latin typeface="Calibri"/>
                <a:ea typeface="Calibri"/>
                <a:cs typeface="Calibri"/>
                <a:sym typeface="Calibri"/>
              </a:rPr>
              <a:t>130 individuals and families benefitting from the crisis grant fund</a:t>
            </a:r>
            <a:endParaRPr b="1" i="0" sz="1800" u="none" cap="none" strike="noStrike">
              <a:solidFill>
                <a:schemeClr val="dk1"/>
              </a:solidFill>
              <a:latin typeface="Calibri"/>
              <a:ea typeface="Calibri"/>
              <a:cs typeface="Calibri"/>
              <a:sym typeface="Calibri"/>
            </a:endParaRPr>
          </a:p>
        </p:txBody>
      </p:sp>
      <p:pic>
        <p:nvPicPr>
          <p:cNvPr id="96" name="Google Shape;96;p2"/>
          <p:cNvPicPr preferRelativeResize="0"/>
          <p:nvPr/>
        </p:nvPicPr>
        <p:blipFill rotWithShape="1">
          <a:blip r:embed="rId3">
            <a:alphaModFix/>
          </a:blip>
          <a:srcRect b="0" l="0" r="0" t="0"/>
          <a:stretch/>
        </p:blipFill>
        <p:spPr>
          <a:xfrm>
            <a:off x="0" y="1"/>
            <a:ext cx="841254" cy="838200"/>
          </a:xfrm>
          <a:prstGeom prst="rect">
            <a:avLst/>
          </a:prstGeom>
          <a:noFill/>
          <a:ln>
            <a:noFill/>
          </a:ln>
        </p:spPr>
      </p:pic>
      <p:pic>
        <p:nvPicPr>
          <p:cNvPr id="97" name="Google Shape;97;p2"/>
          <p:cNvPicPr preferRelativeResize="0"/>
          <p:nvPr/>
        </p:nvPicPr>
        <p:blipFill rotWithShape="1">
          <a:blip r:embed="rId3">
            <a:alphaModFix/>
          </a:blip>
          <a:srcRect b="0" l="0" r="0" t="0"/>
          <a:stretch/>
        </p:blipFill>
        <p:spPr>
          <a:xfrm>
            <a:off x="11346830" y="6019800"/>
            <a:ext cx="841254" cy="838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249" name="Shape 249"/>
        <p:cNvGrpSpPr/>
        <p:nvPr/>
      </p:nvGrpSpPr>
      <p:grpSpPr>
        <a:xfrm>
          <a:off x="0" y="0"/>
          <a:ext cx="0" cy="0"/>
          <a:chOff x="0" y="0"/>
          <a:chExt cx="0" cy="0"/>
        </a:xfrm>
      </p:grpSpPr>
      <p:sp>
        <p:nvSpPr>
          <p:cNvPr id="250" name="Google Shape;250;p19"/>
          <p:cNvSpPr txBox="1"/>
          <p:nvPr/>
        </p:nvSpPr>
        <p:spPr>
          <a:xfrm>
            <a:off x="859975" y="911675"/>
            <a:ext cx="6096000" cy="47364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Commissioning and Contract Management </a:t>
            </a:r>
            <a:r>
              <a:rPr b="0" i="0" lang="en-GB" sz="1800" u="none" cap="none" strike="noStrike">
                <a:solidFill>
                  <a:schemeClr val="dk1"/>
                </a:solidFill>
                <a:latin typeface="Calibri"/>
                <a:ea typeface="Calibri"/>
                <a:cs typeface="Calibri"/>
                <a:sym typeface="Calibri"/>
              </a:rPr>
              <a:t>Spoke</a:t>
            </a:r>
            <a:endParaRPr b="0" i="0" sz="1600" u="none"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As mentioned above, the role of  Commissioning and Contracts Management was passed on to the Communications Spoke in January 2025. The handover between spokes was a straightforward one, with the new reporting and support processes - along with the generous guidance of the outgoing Commissioning Spoke -  overcoming any significant hurdles.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The next year is expected to be one of simple “guiding in” of remaining commissions and the Communications Spoke foresees few problems ensuring a “safe landing” for all concerned.</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Still, we’re </a:t>
            </a:r>
            <a:r>
              <a:rPr lang="en-GB" sz="1800">
                <a:solidFill>
                  <a:schemeClr val="dk1"/>
                </a:solidFill>
                <a:latin typeface="Calibri"/>
                <a:ea typeface="Calibri"/>
                <a:cs typeface="Calibri"/>
                <a:sym typeface="Calibri"/>
              </a:rPr>
              <a:t>going</a:t>
            </a:r>
            <a:r>
              <a:rPr lang="en-GB" sz="1800">
                <a:solidFill>
                  <a:schemeClr val="dk1"/>
                </a:solidFill>
                <a:latin typeface="Calibri"/>
                <a:ea typeface="Calibri"/>
                <a:cs typeface="Calibri"/>
                <a:sym typeface="Calibri"/>
              </a:rPr>
              <a:t> to miss you Lynne.</a:t>
            </a:r>
            <a:endParaRPr sz="1800">
              <a:solidFill>
                <a:schemeClr val="dk1"/>
              </a:solidFill>
              <a:latin typeface="Calibri"/>
              <a:ea typeface="Calibri"/>
              <a:cs typeface="Calibri"/>
              <a:sym typeface="Calibri"/>
            </a:endParaRPr>
          </a:p>
        </p:txBody>
      </p:sp>
      <p:pic>
        <p:nvPicPr>
          <p:cNvPr id="251" name="Google Shape;251;p19"/>
          <p:cNvPicPr preferRelativeResize="0"/>
          <p:nvPr/>
        </p:nvPicPr>
        <p:blipFill rotWithShape="1">
          <a:blip r:embed="rId3">
            <a:alphaModFix/>
          </a:blip>
          <a:srcRect b="0" l="0" r="0" t="0"/>
          <a:stretch/>
        </p:blipFill>
        <p:spPr>
          <a:xfrm>
            <a:off x="0" y="6016679"/>
            <a:ext cx="841321" cy="841321"/>
          </a:xfrm>
          <a:prstGeom prst="rect">
            <a:avLst/>
          </a:prstGeom>
          <a:noFill/>
          <a:ln>
            <a:noFill/>
          </a:ln>
        </p:spPr>
      </p:pic>
      <p:pic>
        <p:nvPicPr>
          <p:cNvPr id="252" name="Google Shape;252;p19"/>
          <p:cNvPicPr preferRelativeResize="0"/>
          <p:nvPr/>
        </p:nvPicPr>
        <p:blipFill rotWithShape="1">
          <a:blip r:embed="rId3">
            <a:alphaModFix/>
          </a:blip>
          <a:srcRect b="0" l="0" r="0" t="0"/>
          <a:stretch/>
        </p:blipFill>
        <p:spPr>
          <a:xfrm>
            <a:off x="11350679" y="0"/>
            <a:ext cx="841321" cy="841321"/>
          </a:xfrm>
          <a:prstGeom prst="rect">
            <a:avLst/>
          </a:prstGeom>
          <a:noFill/>
          <a:ln>
            <a:noFill/>
          </a:ln>
        </p:spPr>
      </p:pic>
      <p:pic>
        <p:nvPicPr>
          <p:cNvPr id="253" name="Google Shape;253;p19" title="lynne on bridge.jpeg"/>
          <p:cNvPicPr preferRelativeResize="0"/>
          <p:nvPr/>
        </p:nvPicPr>
        <p:blipFill rotWithShape="1">
          <a:blip r:embed="rId4">
            <a:alphaModFix/>
          </a:blip>
          <a:srcRect b="0" l="16627" r="11887" t="0"/>
          <a:stretch/>
        </p:blipFill>
        <p:spPr>
          <a:xfrm>
            <a:off x="7282626" y="1400050"/>
            <a:ext cx="4479201" cy="37596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257" name="Shape 257"/>
        <p:cNvGrpSpPr/>
        <p:nvPr/>
      </p:nvGrpSpPr>
      <p:grpSpPr>
        <a:xfrm>
          <a:off x="0" y="0"/>
          <a:ext cx="0" cy="0"/>
          <a:chOff x="0" y="0"/>
          <a:chExt cx="0" cy="0"/>
        </a:xfrm>
      </p:grpSpPr>
      <p:sp>
        <p:nvSpPr>
          <p:cNvPr id="258" name="Google Shape;258;g3a261573fb7_0_0"/>
          <p:cNvSpPr txBox="1"/>
          <p:nvPr/>
        </p:nvSpPr>
        <p:spPr>
          <a:xfrm>
            <a:off x="904050" y="1539900"/>
            <a:ext cx="10383900" cy="29133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1800"/>
              <a:buFont typeface="Arial"/>
              <a:buNone/>
            </a:pPr>
            <a:r>
              <a:t/>
            </a:r>
            <a:endParaRPr b="0" i="0" sz="1600" u="none"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Following last year’s extensive uptake of grants from MfC’s crisis fund to meet the needs of families and  individuals experiencing financial hardship due to the ongoing cost-of-living crisis, the decision was made to extend the scheme into this year. As a result, a fund of </a:t>
            </a:r>
            <a:r>
              <a:rPr b="1" lang="en-GB" sz="1800">
                <a:solidFill>
                  <a:schemeClr val="dk1"/>
                </a:solidFill>
                <a:latin typeface="Calibri"/>
                <a:ea typeface="Calibri"/>
                <a:cs typeface="Calibri"/>
                <a:sym typeface="Calibri"/>
              </a:rPr>
              <a:t>£26,000 </a:t>
            </a:r>
            <a:r>
              <a:rPr lang="en-GB" sz="1800">
                <a:solidFill>
                  <a:schemeClr val="dk1"/>
                </a:solidFill>
                <a:latin typeface="Calibri"/>
                <a:ea typeface="Calibri"/>
                <a:cs typeface="Calibri"/>
                <a:sym typeface="Calibri"/>
              </a:rPr>
              <a:t>was divided between </a:t>
            </a:r>
            <a:r>
              <a:rPr b="1" lang="en-GB" sz="1800">
                <a:solidFill>
                  <a:schemeClr val="dk1"/>
                </a:solidFill>
                <a:latin typeface="Calibri"/>
                <a:ea typeface="Calibri"/>
                <a:cs typeface="Calibri"/>
                <a:sym typeface="Calibri"/>
              </a:rPr>
              <a:t>130 families and individuals </a:t>
            </a:r>
            <a:r>
              <a:rPr lang="en-GB" sz="1800">
                <a:solidFill>
                  <a:schemeClr val="dk1"/>
                </a:solidFill>
                <a:latin typeface="Calibri"/>
                <a:ea typeface="Calibri"/>
                <a:cs typeface="Calibri"/>
                <a:sym typeface="Calibri"/>
              </a:rPr>
              <a:t>from across the four jurisdictions, with use  including the purchase of food, fuel and school clothing.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In addition to the currently commissioned projects having been extended into this year, a new project focussing on the provision of transit sites, </a:t>
            </a:r>
            <a:r>
              <a:rPr b="1" lang="en-GB" sz="1800">
                <a:solidFill>
                  <a:schemeClr val="dk1"/>
                </a:solidFill>
                <a:latin typeface="Calibri"/>
                <a:ea typeface="Calibri"/>
                <a:cs typeface="Calibri"/>
                <a:sym typeface="Calibri"/>
              </a:rPr>
              <a:t>two new Mentorship placements</a:t>
            </a:r>
            <a:r>
              <a:rPr lang="en-GB" sz="1800">
                <a:solidFill>
                  <a:schemeClr val="dk1"/>
                </a:solidFill>
                <a:latin typeface="Calibri"/>
                <a:ea typeface="Calibri"/>
                <a:cs typeface="Calibri"/>
                <a:sym typeface="Calibri"/>
              </a:rPr>
              <a:t> (in Armagh) and </a:t>
            </a:r>
            <a:r>
              <a:rPr b="1" lang="en-GB" sz="1800">
                <a:solidFill>
                  <a:schemeClr val="dk1"/>
                </a:solidFill>
                <a:latin typeface="Calibri"/>
                <a:ea typeface="Calibri"/>
                <a:cs typeface="Calibri"/>
                <a:sym typeface="Calibri"/>
              </a:rPr>
              <a:t>eleven GRTHM micro projects</a:t>
            </a:r>
            <a:r>
              <a:rPr lang="en-GB" sz="1800">
                <a:solidFill>
                  <a:schemeClr val="dk1"/>
                </a:solidFill>
                <a:latin typeface="Calibri"/>
                <a:ea typeface="Calibri"/>
                <a:cs typeface="Calibri"/>
                <a:sym typeface="Calibri"/>
              </a:rPr>
              <a:t> were commissioned during this reporting period.</a:t>
            </a:r>
            <a:endParaRPr b="0" i="0" sz="1800" u="none" cap="none" strike="noStrike">
              <a:solidFill>
                <a:schemeClr val="dk1"/>
              </a:solidFill>
              <a:latin typeface="Calibri"/>
              <a:ea typeface="Calibri"/>
              <a:cs typeface="Calibri"/>
              <a:sym typeface="Calibri"/>
            </a:endParaRPr>
          </a:p>
        </p:txBody>
      </p:sp>
      <p:pic>
        <p:nvPicPr>
          <p:cNvPr id="259" name="Google Shape;259;g3a261573fb7_0_0"/>
          <p:cNvPicPr preferRelativeResize="0"/>
          <p:nvPr/>
        </p:nvPicPr>
        <p:blipFill rotWithShape="1">
          <a:blip r:embed="rId3">
            <a:alphaModFix/>
          </a:blip>
          <a:srcRect b="0" l="0" r="0" t="0"/>
          <a:stretch/>
        </p:blipFill>
        <p:spPr>
          <a:xfrm>
            <a:off x="0" y="6016679"/>
            <a:ext cx="841321" cy="841321"/>
          </a:xfrm>
          <a:prstGeom prst="rect">
            <a:avLst/>
          </a:prstGeom>
          <a:noFill/>
          <a:ln>
            <a:noFill/>
          </a:ln>
        </p:spPr>
      </p:pic>
      <p:pic>
        <p:nvPicPr>
          <p:cNvPr id="260" name="Google Shape;260;g3a261573fb7_0_0"/>
          <p:cNvPicPr preferRelativeResize="0"/>
          <p:nvPr/>
        </p:nvPicPr>
        <p:blipFill rotWithShape="1">
          <a:blip r:embed="rId3">
            <a:alphaModFix/>
          </a:blip>
          <a:srcRect b="0" l="0" r="0" t="0"/>
          <a:stretch/>
        </p:blipFill>
        <p:spPr>
          <a:xfrm>
            <a:off x="11350679" y="0"/>
            <a:ext cx="841321" cy="84132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264" name="Shape 264"/>
        <p:cNvGrpSpPr/>
        <p:nvPr/>
      </p:nvGrpSpPr>
      <p:grpSpPr>
        <a:xfrm>
          <a:off x="0" y="0"/>
          <a:ext cx="0" cy="0"/>
          <a:chOff x="0" y="0"/>
          <a:chExt cx="0" cy="0"/>
        </a:xfrm>
      </p:grpSpPr>
      <p:sp>
        <p:nvSpPr>
          <p:cNvPr id="265" name="Google Shape;265;p22"/>
          <p:cNvSpPr/>
          <p:nvPr/>
        </p:nvSpPr>
        <p:spPr>
          <a:xfrm>
            <a:off x="3048" y="0"/>
            <a:ext cx="12188952" cy="6858000"/>
          </a:xfrm>
          <a:prstGeom prst="rect">
            <a:avLst/>
          </a:prstGeom>
          <a:solidFill>
            <a:srgbClr val="ADD6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6" name="Google Shape;266;p22"/>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67" name="Google Shape;267;p22"/>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68" name="Google Shape;268;p22"/>
          <p:cNvSpPr txBox="1"/>
          <p:nvPr/>
        </p:nvSpPr>
        <p:spPr>
          <a:xfrm>
            <a:off x="4929325" y="326400"/>
            <a:ext cx="6401400" cy="1099500"/>
          </a:xfrm>
          <a:prstGeom prst="rect">
            <a:avLst/>
          </a:prstGeom>
          <a:noFill/>
          <a:ln>
            <a:noFill/>
          </a:ln>
        </p:spPr>
        <p:txBody>
          <a:bodyPr anchorCtr="0" anchor="ctr" bIns="45700" lIns="91425" spcFirstLastPara="1" rIns="91425" wrap="square" tIns="45700">
            <a:normAutofit lnSpcReduction="10000"/>
          </a:bodyPr>
          <a:lstStyle/>
          <a:p>
            <a:pPr indent="0" lvl="0" marL="0" marR="0" rtl="0" algn="ctr">
              <a:lnSpc>
                <a:spcPct val="9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Spotlight On </a:t>
            </a:r>
            <a:r>
              <a:rPr i="0" lang="en-GB" sz="2400" u="none" cap="none" strike="noStrike">
                <a:solidFill>
                  <a:schemeClr val="dk1"/>
                </a:solidFill>
                <a:latin typeface="Calibri"/>
                <a:ea typeface="Calibri"/>
                <a:cs typeface="Calibri"/>
                <a:sym typeface="Calibri"/>
              </a:rPr>
              <a:t>Regional</a:t>
            </a:r>
            <a:r>
              <a:rPr b="1" i="0" lang="en-GB" sz="2400" u="none" cap="none" strike="noStrike">
                <a:solidFill>
                  <a:schemeClr val="dk1"/>
                </a:solidFill>
                <a:latin typeface="Calibri"/>
                <a:ea typeface="Calibri"/>
                <a:cs typeface="Calibri"/>
                <a:sym typeface="Calibri"/>
              </a:rPr>
              <a:t> </a:t>
            </a:r>
            <a:r>
              <a:rPr b="0" i="0" lang="en-GB" sz="2400" u="none" cap="none" strike="noStrike">
                <a:solidFill>
                  <a:schemeClr val="dk1"/>
                </a:solidFill>
                <a:latin typeface="Calibri"/>
                <a:ea typeface="Calibri"/>
                <a:cs typeface="Calibri"/>
                <a:sym typeface="Calibri"/>
              </a:rPr>
              <a:t>Projects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800"/>
              </a:spcBef>
              <a:spcAft>
                <a:spcPts val="0"/>
              </a:spcAft>
              <a:buClr>
                <a:srgbClr val="000000"/>
              </a:buClr>
              <a:buSzPts val="2400"/>
              <a:buFont typeface="Arial"/>
              <a:buNone/>
            </a:pPr>
            <a:r>
              <a:t/>
            </a:r>
            <a:endParaRPr b="0" i="0" sz="2400" u="none" cap="none" strike="noStrike">
              <a:solidFill>
                <a:schemeClr val="dk1"/>
              </a:solidFill>
              <a:latin typeface="Calibri"/>
              <a:ea typeface="Calibri"/>
              <a:cs typeface="Calibri"/>
              <a:sym typeface="Calibri"/>
            </a:endParaRPr>
          </a:p>
          <a:p>
            <a:pPr indent="0" lvl="0" marL="0" marR="0" rtl="0" algn="ctr">
              <a:lnSpc>
                <a:spcPct val="90000"/>
              </a:lnSpc>
              <a:spcBef>
                <a:spcPts val="80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pic>
        <p:nvPicPr>
          <p:cNvPr id="269" name="Google Shape;269;p22"/>
          <p:cNvPicPr preferRelativeResize="0"/>
          <p:nvPr/>
        </p:nvPicPr>
        <p:blipFill rotWithShape="1">
          <a:blip r:embed="rId3">
            <a:alphaModFix/>
          </a:blip>
          <a:srcRect b="0" l="0" r="0" t="0"/>
          <a:stretch/>
        </p:blipFill>
        <p:spPr>
          <a:xfrm>
            <a:off x="-3121" y="0"/>
            <a:ext cx="841321" cy="841321"/>
          </a:xfrm>
          <a:prstGeom prst="rect">
            <a:avLst/>
          </a:prstGeom>
          <a:noFill/>
          <a:ln>
            <a:noFill/>
          </a:ln>
        </p:spPr>
      </p:pic>
      <p:pic>
        <p:nvPicPr>
          <p:cNvPr id="270" name="Google Shape;270;p22"/>
          <p:cNvPicPr preferRelativeResize="0"/>
          <p:nvPr/>
        </p:nvPicPr>
        <p:blipFill rotWithShape="1">
          <a:blip r:embed="rId3">
            <a:alphaModFix/>
          </a:blip>
          <a:srcRect b="0" l="0" r="0" t="0"/>
          <a:stretch/>
        </p:blipFill>
        <p:spPr>
          <a:xfrm>
            <a:off x="10565191" y="6016679"/>
            <a:ext cx="841321" cy="841321"/>
          </a:xfrm>
          <a:prstGeom prst="rect">
            <a:avLst/>
          </a:prstGeom>
          <a:noFill/>
          <a:ln>
            <a:noFill/>
          </a:ln>
        </p:spPr>
      </p:pic>
      <p:pic>
        <p:nvPicPr>
          <p:cNvPr id="271" name="Google Shape;271;p22"/>
          <p:cNvPicPr preferRelativeResize="0"/>
          <p:nvPr/>
        </p:nvPicPr>
        <p:blipFill rotWithShape="1">
          <a:blip r:embed="rId4">
            <a:alphaModFix/>
          </a:blip>
          <a:srcRect b="3683" l="39387" r="0" t="4480"/>
          <a:stretch/>
        </p:blipFill>
        <p:spPr>
          <a:xfrm>
            <a:off x="-1" y="-1"/>
            <a:ext cx="4506589" cy="6858001"/>
          </a:xfrm>
          <a:prstGeom prst="rect">
            <a:avLst/>
          </a:prstGeom>
          <a:noFill/>
          <a:ln>
            <a:noFill/>
          </a:ln>
        </p:spPr>
      </p:pic>
      <p:sp>
        <p:nvSpPr>
          <p:cNvPr id="272" name="Google Shape;272;p22"/>
          <p:cNvSpPr txBox="1"/>
          <p:nvPr/>
        </p:nvSpPr>
        <p:spPr>
          <a:xfrm>
            <a:off x="4929325" y="841325"/>
            <a:ext cx="6401400" cy="7686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1800"/>
              <a:buFont typeface="Arial"/>
              <a:buNone/>
            </a:pPr>
            <a:r>
              <a:rPr b="1" i="0" lang="en-GB" sz="1800" u="sng" cap="none" strike="noStrike">
                <a:solidFill>
                  <a:schemeClr val="dk1"/>
                </a:solidFill>
                <a:latin typeface="Calibri"/>
                <a:ea typeface="Calibri"/>
                <a:cs typeface="Calibri"/>
                <a:sym typeface="Calibri"/>
              </a:rPr>
              <a:t>Scotland</a:t>
            </a:r>
            <a:endParaRPr b="1" i="0" sz="1600" u="sng"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1" i="0" lang="en-GB" sz="1800" u="sng" cap="none" strike="noStrike">
                <a:solidFill>
                  <a:schemeClr val="dk1"/>
                </a:solidFill>
                <a:latin typeface="Calibri"/>
                <a:ea typeface="Calibri"/>
                <a:cs typeface="Calibri"/>
                <a:sym typeface="Calibri"/>
              </a:rPr>
              <a:t>Article 12 in Scotland: Education at the Roadside</a:t>
            </a:r>
            <a:endParaRPr b="1" i="0" sz="1600" u="sng" cap="none" strike="noStrike">
              <a:solidFill>
                <a:schemeClr val="dk1"/>
              </a:solidFill>
              <a:latin typeface="Calibri"/>
              <a:ea typeface="Calibri"/>
              <a:cs typeface="Calibri"/>
              <a:sym typeface="Calibri"/>
            </a:endParaRPr>
          </a:p>
        </p:txBody>
      </p:sp>
      <p:sp>
        <p:nvSpPr>
          <p:cNvPr id="273" name="Google Shape;273;p22"/>
          <p:cNvSpPr txBox="1"/>
          <p:nvPr/>
        </p:nvSpPr>
        <p:spPr>
          <a:xfrm>
            <a:off x="4868328" y="1582953"/>
            <a:ext cx="6462300" cy="49302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1800"/>
              <a:buFont typeface="Arial"/>
              <a:buNone/>
            </a:pPr>
            <a:r>
              <a:rPr b="1" i="1" lang="en-GB" sz="1800" u="none" cap="none" strike="noStrike">
                <a:solidFill>
                  <a:schemeClr val="dk1"/>
                </a:solidFill>
                <a:latin typeface="Calibri"/>
                <a:ea typeface="Calibri"/>
                <a:cs typeface="Calibri"/>
                <a:sym typeface="Calibri"/>
              </a:rPr>
              <a:t>Agreed Outcome</a:t>
            </a:r>
            <a:r>
              <a:rPr b="1" i="1" lang="en-GB" sz="1800">
                <a:solidFill>
                  <a:schemeClr val="dk1"/>
                </a:solidFill>
                <a:latin typeface="Calibri"/>
                <a:ea typeface="Calibri"/>
                <a:cs typeface="Calibri"/>
                <a:sym typeface="Calibri"/>
              </a:rPr>
              <a:t> </a:t>
            </a:r>
            <a:r>
              <a:rPr b="1" i="1" lang="en-GB" sz="1800" u="none" cap="none" strike="noStrike">
                <a:solidFill>
                  <a:srgbClr val="000000"/>
                </a:solidFill>
                <a:latin typeface="Calibri"/>
                <a:ea typeface="Calibri"/>
                <a:cs typeface="Calibri"/>
                <a:sym typeface="Calibri"/>
              </a:rPr>
              <a:t>1</a:t>
            </a:r>
            <a:r>
              <a:rPr b="1" i="1" lang="en-GB" sz="1800">
                <a:latin typeface="Calibri"/>
                <a:ea typeface="Calibri"/>
                <a:cs typeface="Calibri"/>
                <a:sym typeface="Calibri"/>
              </a:rPr>
              <a:t>: </a:t>
            </a:r>
            <a:r>
              <a:rPr b="1" i="1" lang="en-GB" sz="1800" u="none" cap="none" strike="noStrike">
                <a:solidFill>
                  <a:srgbClr val="000000"/>
                </a:solidFill>
                <a:latin typeface="Calibri"/>
                <a:ea typeface="Calibri"/>
                <a:cs typeface="Calibri"/>
                <a:sym typeface="Calibri"/>
              </a:rPr>
              <a:t> </a:t>
            </a:r>
            <a:r>
              <a:rPr b="0" i="1" lang="en-GB" sz="1800" u="none" cap="none" strike="noStrike">
                <a:solidFill>
                  <a:srgbClr val="000000"/>
                </a:solidFill>
                <a:latin typeface="Calibri"/>
                <a:ea typeface="Calibri"/>
                <a:cs typeface="Calibri"/>
                <a:sym typeface="Calibri"/>
              </a:rPr>
              <a:t>Improved educational and employment/self-employment opportunities for </a:t>
            </a:r>
            <a:r>
              <a:rPr b="1" i="1" lang="en-GB" sz="1800" u="none" cap="none" strike="noStrike">
                <a:solidFill>
                  <a:srgbClr val="000000"/>
                </a:solidFill>
                <a:latin typeface="Calibri"/>
                <a:ea typeface="Calibri"/>
                <a:cs typeface="Calibri"/>
                <a:sym typeface="Calibri"/>
              </a:rPr>
              <a:t>young Gypsy/Travellers </a:t>
            </a:r>
            <a:r>
              <a:rPr b="0" i="1" lang="en-GB" sz="1800" u="none" cap="none" strike="noStrike">
                <a:solidFill>
                  <a:srgbClr val="000000"/>
                </a:solidFill>
                <a:latin typeface="Calibri"/>
                <a:ea typeface="Calibri"/>
                <a:cs typeface="Calibri"/>
                <a:sym typeface="Calibri"/>
              </a:rPr>
              <a:t>shifting or living roadside in </a:t>
            </a:r>
            <a:r>
              <a:rPr b="1" i="1" lang="en-GB" sz="1800" u="none" cap="none" strike="noStrike">
                <a:solidFill>
                  <a:srgbClr val="000000"/>
                </a:solidFill>
                <a:latin typeface="Calibri"/>
                <a:ea typeface="Calibri"/>
                <a:cs typeface="Calibri"/>
                <a:sym typeface="Calibri"/>
              </a:rPr>
              <a:t>North-East Scotland </a:t>
            </a:r>
            <a:r>
              <a:rPr b="0" i="1" lang="en-GB" sz="1800" u="none" cap="none" strike="noStrike">
                <a:solidFill>
                  <a:srgbClr val="000000"/>
                </a:solidFill>
                <a:latin typeface="Calibri"/>
                <a:ea typeface="Calibri"/>
                <a:cs typeface="Calibri"/>
                <a:sym typeface="Calibri"/>
              </a:rPr>
              <a:t>and the </a:t>
            </a:r>
            <a:r>
              <a:rPr b="1" i="1" lang="en-GB" sz="1800" u="none" cap="none" strike="noStrike">
                <a:solidFill>
                  <a:srgbClr val="000000"/>
                </a:solidFill>
                <a:latin typeface="Calibri"/>
                <a:ea typeface="Calibri"/>
                <a:cs typeface="Calibri"/>
                <a:sym typeface="Calibri"/>
              </a:rPr>
              <a:t>Scottish Highlands</a:t>
            </a:r>
            <a:r>
              <a:rPr b="0" i="1" lang="en-GB" sz="1800" u="none" cap="none" strike="noStrike">
                <a:solidFill>
                  <a:srgbClr val="000000"/>
                </a:solidFill>
                <a:latin typeface="Calibri"/>
                <a:ea typeface="Calibri"/>
                <a:cs typeface="Calibri"/>
                <a:sym typeface="Calibri"/>
              </a:rPr>
              <a:t> while building a bespoke support system that ensures continued support while families shift.</a:t>
            </a:r>
            <a:endParaRPr b="0" i="1" sz="1800" u="none" cap="none" strike="noStrike">
              <a:solidFill>
                <a:schemeClr val="dk1"/>
              </a:solidFill>
              <a:latin typeface="Times New Roman"/>
              <a:ea typeface="Times New Roman"/>
              <a:cs typeface="Times New Roman"/>
              <a:sym typeface="Times New Roman"/>
            </a:endParaRPr>
          </a:p>
          <a:p>
            <a:pPr indent="0" lvl="0" marL="0" marR="0" rtl="0" algn="ctr">
              <a:lnSpc>
                <a:spcPct val="107000"/>
              </a:lnSpc>
              <a:spcBef>
                <a:spcPts val="800"/>
              </a:spcBef>
              <a:spcAft>
                <a:spcPts val="0"/>
              </a:spcAft>
              <a:buClr>
                <a:srgbClr val="000000"/>
              </a:buClr>
              <a:buSzPts val="1800"/>
              <a:buFont typeface="Arial"/>
              <a:buNone/>
            </a:pPr>
            <a:r>
              <a:rPr b="1" lang="en-GB" sz="1800">
                <a:latin typeface="Calibri"/>
                <a:ea typeface="Calibri"/>
                <a:cs typeface="Calibri"/>
                <a:sym typeface="Calibri"/>
              </a:rPr>
              <a:t>14 young Gypsy/Travellers </a:t>
            </a:r>
            <a:r>
              <a:rPr lang="en-GB" sz="1800">
                <a:latin typeface="Calibri"/>
                <a:ea typeface="Calibri"/>
                <a:cs typeface="Calibri"/>
                <a:sym typeface="Calibri"/>
              </a:rPr>
              <a:t>(13f/1m) are currently engaged with the programme and </a:t>
            </a:r>
            <a:r>
              <a:rPr b="1" lang="en-GB" sz="1800">
                <a:latin typeface="Calibri"/>
                <a:ea typeface="Calibri"/>
                <a:cs typeface="Calibri"/>
                <a:sym typeface="Calibri"/>
              </a:rPr>
              <a:t>8 Gypsy/Traveller adults </a:t>
            </a:r>
            <a:r>
              <a:rPr lang="en-GB" sz="1800">
                <a:latin typeface="Calibri"/>
                <a:ea typeface="Calibri"/>
                <a:cs typeface="Calibri"/>
                <a:sym typeface="Calibri"/>
              </a:rPr>
              <a:t>have been supported through our work with their children. </a:t>
            </a:r>
            <a:endParaRPr sz="1800">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latin typeface="Calibri"/>
                <a:ea typeface="Calibri"/>
                <a:cs typeface="Calibri"/>
                <a:sym typeface="Calibri"/>
              </a:rPr>
              <a:t>Article 12 in Scotland’s Children Services worker </a:t>
            </a:r>
            <a:r>
              <a:rPr b="1" lang="en-GB" sz="1800">
                <a:latin typeface="Calibri"/>
                <a:ea typeface="Calibri"/>
                <a:cs typeface="Calibri"/>
                <a:sym typeface="Calibri"/>
              </a:rPr>
              <a:t>Eilidh Mcleod’s</a:t>
            </a:r>
            <a:r>
              <a:rPr lang="en-GB" sz="1800">
                <a:latin typeface="Calibri"/>
                <a:ea typeface="Calibri"/>
                <a:cs typeface="Calibri"/>
                <a:sym typeface="Calibri"/>
              </a:rPr>
              <a:t> work to engage with young people and their families has included visiting multiple encampments throughout the region to introduce herself, help with signposting to/liaising with services, and offering educational support for age appropriate families.</a:t>
            </a:r>
            <a:endParaRPr sz="1800">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1" sz="18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277" name="Shape 277"/>
        <p:cNvGrpSpPr/>
        <p:nvPr/>
      </p:nvGrpSpPr>
      <p:grpSpPr>
        <a:xfrm>
          <a:off x="0" y="0"/>
          <a:ext cx="0" cy="0"/>
          <a:chOff x="0" y="0"/>
          <a:chExt cx="0" cy="0"/>
        </a:xfrm>
      </p:grpSpPr>
      <p:sp>
        <p:nvSpPr>
          <p:cNvPr id="278" name="Google Shape;278;p23"/>
          <p:cNvSpPr txBox="1"/>
          <p:nvPr/>
        </p:nvSpPr>
        <p:spPr>
          <a:xfrm>
            <a:off x="948625" y="280503"/>
            <a:ext cx="6096000" cy="61161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1800"/>
              <a:buFont typeface="Arial"/>
              <a:buNone/>
            </a:pPr>
            <a:r>
              <a:rPr b="1" i="1" lang="en-GB" sz="1800">
                <a:solidFill>
                  <a:schemeClr val="dk1"/>
                </a:solidFill>
                <a:latin typeface="Calibri"/>
                <a:ea typeface="Calibri"/>
                <a:cs typeface="Calibri"/>
                <a:sym typeface="Calibri"/>
              </a:rPr>
              <a:t>Agreed Outcome 2:</a:t>
            </a:r>
            <a:r>
              <a:rPr i="1" lang="en-GB" sz="1800">
                <a:solidFill>
                  <a:schemeClr val="dk1"/>
                </a:solidFill>
                <a:latin typeface="Calibri"/>
                <a:ea typeface="Calibri"/>
                <a:cs typeface="Calibri"/>
                <a:sym typeface="Calibri"/>
              </a:rPr>
              <a:t> Increased knowledge and participation for up to 20 [per year] young Gypsy/Travellers who are shifting or living roadside in North-East Scotland and the Scottish Highlands regarding their rights [particularly, but not exclusively, education and participation rights] as individuals and as a community.  Increased engagement by young Gypsy/Travellers in the UNCRC Reporting Process and other advocacy opportunities.</a:t>
            </a:r>
            <a:endParaRPr i="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i="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8 young people </a:t>
            </a:r>
            <a:r>
              <a:rPr lang="en-GB" sz="1800">
                <a:solidFill>
                  <a:schemeClr val="dk1"/>
                </a:solidFill>
                <a:latin typeface="Calibri"/>
                <a:ea typeface="Calibri"/>
                <a:cs typeface="Calibri"/>
                <a:sym typeface="Calibri"/>
              </a:rPr>
              <a:t>have now learned about their rights through a workshop with Eilidh.</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This has been a continuing process, with no major barriers when delivering these workshops beyond those noted last year, namely that the variety of ages of the young people requires Eilidh to modify the material to keep them engaged  at an appropriate learning level. This continues to be particularly true of those under 13, which means Eilidh takes extra time with this age group to help bring them up to speed</a:t>
            </a:r>
            <a:r>
              <a:rPr b="1" lang="en-GB" sz="1800">
                <a:solidFill>
                  <a:schemeClr val="dk1"/>
                </a:solidFill>
                <a:latin typeface="Calibri"/>
                <a:ea typeface="Calibri"/>
                <a:cs typeface="Calibri"/>
                <a:sym typeface="Calibri"/>
              </a:rPr>
              <a:t>.</a:t>
            </a:r>
            <a:endParaRPr b="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p:txBody>
      </p:sp>
      <p:pic>
        <p:nvPicPr>
          <p:cNvPr id="279" name="Google Shape;279;p23"/>
          <p:cNvPicPr preferRelativeResize="0"/>
          <p:nvPr/>
        </p:nvPicPr>
        <p:blipFill rotWithShape="1">
          <a:blip r:embed="rId3">
            <a:alphaModFix/>
          </a:blip>
          <a:srcRect b="0" l="0" r="0" t="0"/>
          <a:stretch/>
        </p:blipFill>
        <p:spPr>
          <a:xfrm>
            <a:off x="-17450" y="6016679"/>
            <a:ext cx="841321" cy="841321"/>
          </a:xfrm>
          <a:prstGeom prst="rect">
            <a:avLst/>
          </a:prstGeom>
          <a:noFill/>
          <a:ln>
            <a:noFill/>
          </a:ln>
        </p:spPr>
      </p:pic>
      <p:pic>
        <p:nvPicPr>
          <p:cNvPr id="280" name="Google Shape;280;p23"/>
          <p:cNvPicPr preferRelativeResize="0"/>
          <p:nvPr/>
        </p:nvPicPr>
        <p:blipFill rotWithShape="1">
          <a:blip r:embed="rId3">
            <a:alphaModFix/>
          </a:blip>
          <a:srcRect b="0" l="0" r="0" t="0"/>
          <a:stretch/>
        </p:blipFill>
        <p:spPr>
          <a:xfrm>
            <a:off x="11350679" y="12399"/>
            <a:ext cx="841321" cy="841321"/>
          </a:xfrm>
          <a:prstGeom prst="rect">
            <a:avLst/>
          </a:prstGeom>
          <a:noFill/>
          <a:ln>
            <a:noFill/>
          </a:ln>
        </p:spPr>
      </p:pic>
      <p:pic>
        <p:nvPicPr>
          <p:cNvPr id="281" name="Google Shape;281;p23"/>
          <p:cNvPicPr preferRelativeResize="0"/>
          <p:nvPr/>
        </p:nvPicPr>
        <p:blipFill rotWithShape="1">
          <a:blip r:embed="rId4">
            <a:alphaModFix/>
          </a:blip>
          <a:srcRect b="0" l="13130" r="37187" t="0"/>
          <a:stretch/>
        </p:blipFill>
        <p:spPr>
          <a:xfrm>
            <a:off x="7685400" y="0"/>
            <a:ext cx="4506599" cy="6858000"/>
          </a:xfrm>
          <a:prstGeom prst="rect">
            <a:avLst/>
          </a:prstGeom>
          <a:noFill/>
          <a:ln>
            <a:noFill/>
          </a:ln>
        </p:spPr>
      </p:pic>
      <p:sp>
        <p:nvSpPr>
          <p:cNvPr id="282" name="Google Shape;282;p23"/>
          <p:cNvSpPr txBox="1"/>
          <p:nvPr/>
        </p:nvSpPr>
        <p:spPr>
          <a:xfrm>
            <a:off x="7685425" y="6189077"/>
            <a:ext cx="45066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i="1" lang="en-GB" sz="1600">
                <a:solidFill>
                  <a:srgbClr val="FFFFFF"/>
                </a:solidFill>
                <a:highlight>
                  <a:schemeClr val="dk1"/>
                </a:highlight>
              </a:rPr>
              <a:t>Creating e-books in Deekin: an Article 12 Education Project</a:t>
            </a:r>
            <a:endParaRPr i="1" sz="1600">
              <a:solidFill>
                <a:srgbClr val="FFFFFF"/>
              </a:solidFill>
              <a:highlight>
                <a:schemeClr val="dk1"/>
              </a:highlight>
            </a:endParaRPr>
          </a:p>
        </p:txBody>
      </p:sp>
      <p:sp>
        <p:nvSpPr>
          <p:cNvPr id="283" name="Google Shape;283;p23"/>
          <p:cNvSpPr txBox="1"/>
          <p:nvPr/>
        </p:nvSpPr>
        <p:spPr>
          <a:xfrm>
            <a:off x="13198300" y="2297625"/>
            <a:ext cx="100515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800">
              <a:solidFill>
                <a:schemeClr val="dk1"/>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287" name="Shape 287"/>
        <p:cNvGrpSpPr/>
        <p:nvPr/>
      </p:nvGrpSpPr>
      <p:grpSpPr>
        <a:xfrm>
          <a:off x="0" y="0"/>
          <a:ext cx="0" cy="0"/>
          <a:chOff x="0" y="0"/>
          <a:chExt cx="0" cy="0"/>
        </a:xfrm>
      </p:grpSpPr>
      <p:sp>
        <p:nvSpPr>
          <p:cNvPr id="288" name="Google Shape;288;p24"/>
          <p:cNvSpPr txBox="1"/>
          <p:nvPr/>
        </p:nvSpPr>
        <p:spPr>
          <a:xfrm>
            <a:off x="925286" y="1059120"/>
            <a:ext cx="10341300" cy="4489800"/>
          </a:xfrm>
          <a:prstGeom prst="rect">
            <a:avLst/>
          </a:prstGeom>
          <a:noFill/>
          <a:ln>
            <a:noFill/>
          </a:ln>
        </p:spPr>
        <p:txBody>
          <a:bodyPr anchorCtr="0" anchor="t" bIns="45700" lIns="91425" spcFirstLastPara="1" rIns="91425" wrap="square" tIns="45700">
            <a:spAutoFit/>
          </a:bodyPr>
          <a:lstStyle/>
          <a:p>
            <a:pPr indent="0" lvl="0" marL="0" rtl="0" algn="ctr">
              <a:lnSpc>
                <a:spcPct val="115000"/>
              </a:lnSpc>
              <a:spcBef>
                <a:spcPts val="1200"/>
              </a:spcBef>
              <a:spcAft>
                <a:spcPts val="0"/>
              </a:spcAft>
              <a:buClr>
                <a:schemeClr val="dk1"/>
              </a:buClr>
              <a:buSzPts val="1100"/>
              <a:buFont typeface="Arial"/>
              <a:buNone/>
            </a:pPr>
            <a:r>
              <a:rPr b="1" i="1" lang="en-GB" sz="1800">
                <a:solidFill>
                  <a:schemeClr val="dk1"/>
                </a:solidFill>
                <a:latin typeface="Calibri"/>
                <a:ea typeface="Calibri"/>
                <a:cs typeface="Calibri"/>
                <a:sym typeface="Calibri"/>
              </a:rPr>
              <a:t>Agreed Outcome 3: Increased knowledge and sharing of successes and lessons learned from developing a scalable model of supporting young people whose families are roadside.</a:t>
            </a:r>
            <a:endParaRPr b="1" i="1" sz="1800">
              <a:solidFill>
                <a:schemeClr val="dk1"/>
              </a:solidFill>
              <a:latin typeface="Calibri"/>
              <a:ea typeface="Calibri"/>
              <a:cs typeface="Calibri"/>
              <a:sym typeface="Calibri"/>
            </a:endParaRPr>
          </a:p>
          <a:p>
            <a:pPr indent="0" lvl="0" marL="0" rtl="0" algn="ctr">
              <a:lnSpc>
                <a:spcPct val="115000"/>
              </a:lnSpc>
              <a:spcBef>
                <a:spcPts val="1200"/>
              </a:spcBef>
              <a:spcAft>
                <a:spcPts val="0"/>
              </a:spcAft>
              <a:buClr>
                <a:schemeClr val="dk1"/>
              </a:buClr>
              <a:buSzPts val="1100"/>
              <a:buFont typeface="Arial"/>
              <a:buNone/>
            </a:pPr>
            <a:r>
              <a:rPr lang="en-GB" sz="1800">
                <a:solidFill>
                  <a:schemeClr val="dk1"/>
                </a:solidFill>
                <a:latin typeface="Calibri"/>
                <a:ea typeface="Calibri"/>
                <a:cs typeface="Calibri"/>
                <a:sym typeface="Calibri"/>
              </a:rPr>
              <a:t>After attending Moving for Change’s network event in York, Eilidh and Article 12 in Scotland’s National Co-coordinator </a:t>
            </a:r>
            <a:r>
              <a:rPr b="1" lang="en-GB" sz="1800">
                <a:solidFill>
                  <a:schemeClr val="dk1"/>
                </a:solidFill>
                <a:latin typeface="Calibri"/>
                <a:ea typeface="Calibri"/>
                <a:cs typeface="Calibri"/>
                <a:sym typeface="Calibri"/>
              </a:rPr>
              <a:t>Leslie Drury </a:t>
            </a:r>
            <a:r>
              <a:rPr lang="en-GB" sz="1800">
                <a:solidFill>
                  <a:schemeClr val="dk1"/>
                </a:solidFill>
                <a:latin typeface="Calibri"/>
                <a:ea typeface="Calibri"/>
                <a:cs typeface="Calibri"/>
                <a:sym typeface="Calibri"/>
              </a:rPr>
              <a:t>consulted with </a:t>
            </a:r>
            <a:r>
              <a:rPr b="1" lang="en-GB" sz="1800">
                <a:solidFill>
                  <a:schemeClr val="dk1"/>
                </a:solidFill>
                <a:latin typeface="Calibri"/>
                <a:ea typeface="Calibri"/>
                <a:cs typeface="Calibri"/>
                <a:sym typeface="Calibri"/>
              </a:rPr>
              <a:t>Consulting Made Easy CIC.</a:t>
            </a:r>
            <a:endParaRPr b="1" sz="1800">
              <a:solidFill>
                <a:schemeClr val="dk1"/>
              </a:solidFill>
              <a:latin typeface="Calibri"/>
              <a:ea typeface="Calibri"/>
              <a:cs typeface="Calibri"/>
              <a:sym typeface="Calibri"/>
            </a:endParaRPr>
          </a:p>
          <a:p>
            <a:pPr indent="0" lvl="0" marL="0" rtl="0" algn="ctr">
              <a:lnSpc>
                <a:spcPct val="115000"/>
              </a:lnSpc>
              <a:spcBef>
                <a:spcPts val="1200"/>
              </a:spcBef>
              <a:spcAft>
                <a:spcPts val="0"/>
              </a:spcAft>
              <a:buClr>
                <a:schemeClr val="dk1"/>
              </a:buClr>
              <a:buSzPts val="1100"/>
              <a:buFont typeface="Arial"/>
              <a:buNone/>
            </a:pPr>
            <a:r>
              <a:rPr lang="en-GB" sz="1800">
                <a:solidFill>
                  <a:schemeClr val="dk1"/>
                </a:solidFill>
                <a:latin typeface="Calibri"/>
                <a:ea typeface="Calibri"/>
                <a:cs typeface="Calibri"/>
                <a:sym typeface="Calibri"/>
              </a:rPr>
              <a:t>Eilidh continues to liaise with local partners to increase positive support of families living roadside. This includes local council workers—such as housing department, site managers, and public health workers– as well as the </a:t>
            </a:r>
            <a:r>
              <a:rPr b="1" lang="en-GB" sz="1800">
                <a:solidFill>
                  <a:schemeClr val="dk1"/>
                </a:solidFill>
                <a:latin typeface="Calibri"/>
                <a:ea typeface="Calibri"/>
                <a:cs typeface="Calibri"/>
                <a:sym typeface="Calibri"/>
              </a:rPr>
              <a:t>NHS </a:t>
            </a:r>
            <a:r>
              <a:rPr lang="en-GB" sz="1800">
                <a:solidFill>
                  <a:schemeClr val="dk1"/>
                </a:solidFill>
                <a:latin typeface="Calibri"/>
                <a:ea typeface="Calibri"/>
                <a:cs typeface="Calibri"/>
                <a:sym typeface="Calibri"/>
              </a:rPr>
              <a:t>and the </a:t>
            </a:r>
            <a:r>
              <a:rPr b="1" lang="en-GB" sz="1800">
                <a:solidFill>
                  <a:schemeClr val="dk1"/>
                </a:solidFill>
                <a:latin typeface="Calibri"/>
                <a:ea typeface="Calibri"/>
                <a:cs typeface="Calibri"/>
                <a:sym typeface="Calibri"/>
              </a:rPr>
              <a:t>Highland Council Gypsy/Traveller Improving Lives Delivery Group.</a:t>
            </a:r>
            <a:endParaRPr b="1" sz="1800">
              <a:solidFill>
                <a:schemeClr val="dk1"/>
              </a:solidFill>
              <a:latin typeface="Calibri"/>
              <a:ea typeface="Calibri"/>
              <a:cs typeface="Calibri"/>
              <a:sym typeface="Calibri"/>
            </a:endParaRPr>
          </a:p>
          <a:p>
            <a:pPr indent="0" lvl="0" marL="0" rtl="0" algn="ctr">
              <a:lnSpc>
                <a:spcPct val="115000"/>
              </a:lnSpc>
              <a:spcBef>
                <a:spcPts val="1200"/>
              </a:spcBef>
              <a:spcAft>
                <a:spcPts val="0"/>
              </a:spcAft>
              <a:buClr>
                <a:schemeClr val="dk1"/>
              </a:buClr>
              <a:buSzPts val="1100"/>
              <a:buFont typeface="Arial"/>
              <a:buNone/>
            </a:pPr>
            <a:r>
              <a:rPr lang="en-GB" sz="1800">
                <a:solidFill>
                  <a:schemeClr val="dk1"/>
                </a:solidFill>
                <a:latin typeface="Calibri"/>
                <a:ea typeface="Calibri"/>
                <a:cs typeface="Calibri"/>
                <a:sym typeface="Calibri"/>
              </a:rPr>
              <a:t>She is now being included in all </a:t>
            </a:r>
            <a:r>
              <a:rPr b="1" lang="en-GB" sz="1800">
                <a:solidFill>
                  <a:schemeClr val="dk1"/>
                </a:solidFill>
                <a:latin typeface="Calibri"/>
                <a:ea typeface="Calibri"/>
                <a:cs typeface="Calibri"/>
                <a:sym typeface="Calibri"/>
              </a:rPr>
              <a:t>Moray Council</a:t>
            </a:r>
            <a:r>
              <a:rPr lang="en-GB" sz="1800">
                <a:solidFill>
                  <a:schemeClr val="dk1"/>
                </a:solidFill>
                <a:latin typeface="Calibri"/>
                <a:ea typeface="Calibri"/>
                <a:cs typeface="Calibri"/>
                <a:sym typeface="Calibri"/>
              </a:rPr>
              <a:t> email chains - a big win - and is undertaking one-to-one meetings with partners in the Delivery Group, particularly with contacts in education, and trying to get a bigger picture through </a:t>
            </a:r>
            <a:r>
              <a:rPr b="1" lang="en-GB" sz="1800">
                <a:solidFill>
                  <a:schemeClr val="dk1"/>
                </a:solidFill>
                <a:latin typeface="Calibri"/>
                <a:ea typeface="Calibri"/>
                <a:cs typeface="Calibri"/>
                <a:sym typeface="Calibri"/>
              </a:rPr>
              <a:t>SEEMiS </a:t>
            </a:r>
            <a:r>
              <a:rPr lang="en-GB" sz="1800">
                <a:solidFill>
                  <a:schemeClr val="dk1"/>
                </a:solidFill>
                <a:latin typeface="Calibri"/>
                <a:ea typeface="Calibri"/>
                <a:cs typeface="Calibri"/>
                <a:sym typeface="Calibri"/>
              </a:rPr>
              <a:t>(the Education Management Information System in Scotland) regarding Gypsy and Traveller children who are or aren’t attending school.</a:t>
            </a:r>
            <a:endParaRPr sz="1800">
              <a:solidFill>
                <a:schemeClr val="dk1"/>
              </a:solidFill>
              <a:latin typeface="Calibri"/>
              <a:ea typeface="Calibri"/>
              <a:cs typeface="Calibri"/>
              <a:sym typeface="Calibri"/>
            </a:endParaRPr>
          </a:p>
          <a:p>
            <a:pPr indent="0" lvl="0" marL="0" marR="0" rtl="0" algn="ctr">
              <a:lnSpc>
                <a:spcPct val="107000"/>
              </a:lnSpc>
              <a:spcBef>
                <a:spcPts val="120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p:txBody>
      </p:sp>
      <p:pic>
        <p:nvPicPr>
          <p:cNvPr id="289" name="Google Shape;289;p24"/>
          <p:cNvPicPr preferRelativeResize="0"/>
          <p:nvPr/>
        </p:nvPicPr>
        <p:blipFill rotWithShape="1">
          <a:blip r:embed="rId3">
            <a:alphaModFix/>
          </a:blip>
          <a:srcRect b="0" l="0" r="0" t="0"/>
          <a:stretch/>
        </p:blipFill>
        <p:spPr>
          <a:xfrm>
            <a:off x="0" y="0"/>
            <a:ext cx="841321" cy="841321"/>
          </a:xfrm>
          <a:prstGeom prst="rect">
            <a:avLst/>
          </a:prstGeom>
          <a:noFill/>
          <a:ln>
            <a:noFill/>
          </a:ln>
        </p:spPr>
      </p:pic>
      <p:pic>
        <p:nvPicPr>
          <p:cNvPr id="290" name="Google Shape;290;p24"/>
          <p:cNvPicPr preferRelativeResize="0"/>
          <p:nvPr/>
        </p:nvPicPr>
        <p:blipFill rotWithShape="1">
          <a:blip r:embed="rId3">
            <a:alphaModFix/>
          </a:blip>
          <a:srcRect b="0" l="0" r="0" t="0"/>
          <a:stretch/>
        </p:blipFill>
        <p:spPr>
          <a:xfrm>
            <a:off x="11350679" y="6016679"/>
            <a:ext cx="841321" cy="84132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294" name="Shape 294"/>
        <p:cNvGrpSpPr/>
        <p:nvPr/>
      </p:nvGrpSpPr>
      <p:grpSpPr>
        <a:xfrm>
          <a:off x="0" y="0"/>
          <a:ext cx="0" cy="0"/>
          <a:chOff x="0" y="0"/>
          <a:chExt cx="0" cy="0"/>
        </a:xfrm>
      </p:grpSpPr>
      <p:sp>
        <p:nvSpPr>
          <p:cNvPr id="295" name="Google Shape;295;p25"/>
          <p:cNvSpPr txBox="1"/>
          <p:nvPr/>
        </p:nvSpPr>
        <p:spPr>
          <a:xfrm>
            <a:off x="6664632" y="1604062"/>
            <a:ext cx="4702500" cy="32814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1800"/>
              <a:buFont typeface="Arial"/>
              <a:buNone/>
            </a:pPr>
            <a:r>
              <a:rPr b="1" i="0" lang="en-GB" sz="1800" u="sng" cap="none" strike="noStrike">
                <a:solidFill>
                  <a:schemeClr val="dk1"/>
                </a:solidFill>
                <a:latin typeface="Calibri"/>
                <a:ea typeface="Calibri"/>
                <a:cs typeface="Calibri"/>
                <a:sym typeface="Calibri"/>
              </a:rPr>
              <a:t>England</a:t>
            </a:r>
            <a:endParaRPr b="0" i="0" sz="1600" u="sng"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1" lang="en-GB" sz="1800" u="sng">
                <a:solidFill>
                  <a:schemeClr val="dk1"/>
                </a:solidFill>
                <a:latin typeface="Calibri"/>
                <a:ea typeface="Calibri"/>
                <a:cs typeface="Calibri"/>
                <a:sym typeface="Calibri"/>
              </a:rPr>
              <a:t>York Travellers’ Trust: Local Action Plan</a:t>
            </a:r>
            <a:endParaRPr b="1" i="0" sz="1600" u="sng"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In the absence of a local plan for Gypsies and Travellers in York, funding from MfC enabled York Travellers Trust to hire the services of</a:t>
            </a:r>
            <a:r>
              <a:rPr b="1" lang="en-GB" sz="1800">
                <a:solidFill>
                  <a:schemeClr val="dk1"/>
                </a:solidFill>
                <a:latin typeface="Calibri"/>
                <a:ea typeface="Calibri"/>
                <a:cs typeface="Calibri"/>
                <a:sym typeface="Calibri"/>
              </a:rPr>
              <a:t> Marc Willers, KC</a:t>
            </a:r>
            <a:r>
              <a:rPr lang="en-GB" sz="1800">
                <a:solidFill>
                  <a:schemeClr val="dk1"/>
                </a:solidFill>
                <a:latin typeface="Calibri"/>
                <a:ea typeface="Calibri"/>
                <a:cs typeface="Calibri"/>
                <a:sym typeface="Calibri"/>
              </a:rPr>
              <a:t> to represent </a:t>
            </a:r>
            <a:r>
              <a:rPr b="1" lang="en-GB" sz="1800">
                <a:solidFill>
                  <a:schemeClr val="dk1"/>
                </a:solidFill>
                <a:latin typeface="Calibri"/>
                <a:ea typeface="Calibri"/>
                <a:cs typeface="Calibri"/>
                <a:sym typeface="Calibri"/>
              </a:rPr>
              <a:t>YTT’s</a:t>
            </a:r>
            <a:r>
              <a:rPr lang="en-GB" sz="1800">
                <a:solidFill>
                  <a:schemeClr val="dk1"/>
                </a:solidFill>
                <a:latin typeface="Calibri"/>
                <a:ea typeface="Calibri"/>
                <a:cs typeface="Calibri"/>
                <a:sym typeface="Calibri"/>
              </a:rPr>
              <a:t> arguments with </a:t>
            </a:r>
            <a:r>
              <a:rPr b="1" lang="en-GB" sz="1800">
                <a:solidFill>
                  <a:schemeClr val="dk1"/>
                </a:solidFill>
                <a:latin typeface="Calibri"/>
                <a:ea typeface="Calibri"/>
                <a:cs typeface="Calibri"/>
                <a:sym typeface="Calibri"/>
              </a:rPr>
              <a:t>York City Council</a:t>
            </a:r>
            <a:r>
              <a:rPr lang="en-GB" sz="1800">
                <a:solidFill>
                  <a:schemeClr val="dk1"/>
                </a:solidFill>
                <a:latin typeface="Calibri"/>
                <a:ea typeface="Calibri"/>
                <a:cs typeface="Calibri"/>
                <a:sym typeface="Calibri"/>
              </a:rPr>
              <a:t> (and counter those of the council’s own KC) with a view to ensuring the organisation had a voice within local planning discussion.</a:t>
            </a:r>
            <a:endParaRPr sz="1800">
              <a:solidFill>
                <a:schemeClr val="dk1"/>
              </a:solidFill>
              <a:latin typeface="Calibri"/>
              <a:ea typeface="Calibri"/>
              <a:cs typeface="Calibri"/>
              <a:sym typeface="Calibri"/>
            </a:endParaRPr>
          </a:p>
        </p:txBody>
      </p:sp>
      <p:pic>
        <p:nvPicPr>
          <p:cNvPr id="296" name="Google Shape;296;p25"/>
          <p:cNvPicPr preferRelativeResize="0"/>
          <p:nvPr/>
        </p:nvPicPr>
        <p:blipFill rotWithShape="1">
          <a:blip r:embed="rId3">
            <a:alphaModFix/>
          </a:blip>
          <a:srcRect b="0" l="0" r="0" t="0"/>
          <a:stretch/>
        </p:blipFill>
        <p:spPr>
          <a:xfrm>
            <a:off x="0" y="6016679"/>
            <a:ext cx="841321" cy="841321"/>
          </a:xfrm>
          <a:prstGeom prst="rect">
            <a:avLst/>
          </a:prstGeom>
          <a:noFill/>
          <a:ln>
            <a:noFill/>
          </a:ln>
        </p:spPr>
      </p:pic>
      <p:pic>
        <p:nvPicPr>
          <p:cNvPr id="297" name="Google Shape;297;p25"/>
          <p:cNvPicPr preferRelativeResize="0"/>
          <p:nvPr/>
        </p:nvPicPr>
        <p:blipFill rotWithShape="1">
          <a:blip r:embed="rId3">
            <a:alphaModFix/>
          </a:blip>
          <a:srcRect b="0" l="0" r="0" t="0"/>
          <a:stretch/>
        </p:blipFill>
        <p:spPr>
          <a:xfrm>
            <a:off x="11350679" y="0"/>
            <a:ext cx="841321" cy="841321"/>
          </a:xfrm>
          <a:prstGeom prst="rect">
            <a:avLst/>
          </a:prstGeom>
          <a:noFill/>
          <a:ln>
            <a:noFill/>
          </a:ln>
        </p:spPr>
      </p:pic>
      <p:pic>
        <p:nvPicPr>
          <p:cNvPr id="298" name="Google Shape;298;p25" title="YTT logo.jpg"/>
          <p:cNvPicPr preferRelativeResize="0"/>
          <p:nvPr/>
        </p:nvPicPr>
        <p:blipFill>
          <a:blip r:embed="rId4">
            <a:alphaModFix/>
          </a:blip>
          <a:stretch>
            <a:fillRect/>
          </a:stretch>
        </p:blipFill>
        <p:spPr>
          <a:xfrm>
            <a:off x="309453" y="850415"/>
            <a:ext cx="6150428" cy="48212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302" name="Shape 302"/>
        <p:cNvGrpSpPr/>
        <p:nvPr/>
      </p:nvGrpSpPr>
      <p:grpSpPr>
        <a:xfrm>
          <a:off x="0" y="0"/>
          <a:ext cx="0" cy="0"/>
          <a:chOff x="0" y="0"/>
          <a:chExt cx="0" cy="0"/>
        </a:xfrm>
      </p:grpSpPr>
      <p:sp>
        <p:nvSpPr>
          <p:cNvPr id="303" name="Google Shape;303;p26"/>
          <p:cNvSpPr txBox="1"/>
          <p:nvPr/>
        </p:nvSpPr>
        <p:spPr>
          <a:xfrm>
            <a:off x="824200" y="998375"/>
            <a:ext cx="10526400" cy="5079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While the council was firmly entrenched in its position, a KC’s presence enabled YTT to be involved in those discussions, which - allied to YTT’s work with national government consultations - extended out that negotiation until such a time as York’s local policy contradicted the </a:t>
            </a:r>
            <a:r>
              <a:rPr b="1" lang="en-GB" sz="1800">
                <a:latin typeface="Calibri"/>
                <a:ea typeface="Calibri"/>
                <a:cs typeface="Calibri"/>
                <a:sym typeface="Calibri"/>
              </a:rPr>
              <a:t>new national policy.</a:t>
            </a:r>
            <a:endParaRPr b="1"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As a result, there is now </a:t>
            </a:r>
            <a:r>
              <a:rPr b="1" lang="en-GB" sz="1800">
                <a:latin typeface="Calibri"/>
                <a:ea typeface="Calibri"/>
                <a:cs typeface="Calibri"/>
                <a:sym typeface="Calibri"/>
              </a:rPr>
              <a:t>a call out for new sites,</a:t>
            </a:r>
            <a:r>
              <a:rPr lang="en-GB" sz="1800">
                <a:latin typeface="Calibri"/>
                <a:ea typeface="Calibri"/>
                <a:cs typeface="Calibri"/>
                <a:sym typeface="Calibri"/>
              </a:rPr>
              <a:t> where previously the only option had been the unsuitable Oswaldwicke site, and the council has to have a masterplan for these sites (for lighting, access and safety issues to be addressed). It has also set aside </a:t>
            </a:r>
            <a:r>
              <a:rPr b="1" lang="en-GB" sz="1800">
                <a:latin typeface="Calibri"/>
                <a:ea typeface="Calibri"/>
                <a:cs typeface="Calibri"/>
                <a:sym typeface="Calibri"/>
              </a:rPr>
              <a:t>£5 million</a:t>
            </a:r>
            <a:r>
              <a:rPr lang="en-GB" sz="1800">
                <a:latin typeface="Calibri"/>
                <a:ea typeface="Calibri"/>
                <a:cs typeface="Calibri"/>
                <a:sym typeface="Calibri"/>
              </a:rPr>
              <a:t> for site provision.</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For someone planning a similar project, YTT advises against having high expectations of the power of a KC. Whilst legal representation may get you a foot in the chamber door, it doesn’t guarantee you will be heard.</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GB" sz="1800">
                <a:latin typeface="Calibri"/>
                <a:ea typeface="Calibri"/>
                <a:cs typeface="Calibri"/>
                <a:sym typeface="Calibri"/>
              </a:rPr>
              <a:t>However, the whole process has been a dramatic learning curve for YTT. To be part of that planning consultation process has given them the ammunition not just to change the policies but also to understand the process itself. It is an ammunition that hopefully can be shared with other small, grass-roots organisations.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latin typeface="Calibri"/>
              <a:ea typeface="Calibri"/>
              <a:cs typeface="Calibri"/>
              <a:sym typeface="Calibri"/>
            </a:endParaRPr>
          </a:p>
        </p:txBody>
      </p:sp>
      <p:pic>
        <p:nvPicPr>
          <p:cNvPr id="304" name="Google Shape;304;p26"/>
          <p:cNvPicPr preferRelativeResize="0"/>
          <p:nvPr/>
        </p:nvPicPr>
        <p:blipFill rotWithShape="1">
          <a:blip r:embed="rId3">
            <a:alphaModFix/>
          </a:blip>
          <a:srcRect b="0" l="0" r="0" t="0"/>
          <a:stretch/>
        </p:blipFill>
        <p:spPr>
          <a:xfrm>
            <a:off x="0" y="0"/>
            <a:ext cx="841321" cy="841321"/>
          </a:xfrm>
          <a:prstGeom prst="rect">
            <a:avLst/>
          </a:prstGeom>
          <a:noFill/>
          <a:ln>
            <a:noFill/>
          </a:ln>
        </p:spPr>
      </p:pic>
      <p:pic>
        <p:nvPicPr>
          <p:cNvPr id="305" name="Google Shape;305;p26"/>
          <p:cNvPicPr preferRelativeResize="0"/>
          <p:nvPr/>
        </p:nvPicPr>
        <p:blipFill rotWithShape="1">
          <a:blip r:embed="rId3">
            <a:alphaModFix/>
          </a:blip>
          <a:srcRect b="0" l="0" r="0" t="0"/>
          <a:stretch/>
        </p:blipFill>
        <p:spPr>
          <a:xfrm>
            <a:off x="11350679" y="6016679"/>
            <a:ext cx="841321" cy="84132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309" name="Shape 309"/>
        <p:cNvGrpSpPr/>
        <p:nvPr/>
      </p:nvGrpSpPr>
      <p:grpSpPr>
        <a:xfrm>
          <a:off x="0" y="0"/>
          <a:ext cx="0" cy="0"/>
          <a:chOff x="0" y="0"/>
          <a:chExt cx="0" cy="0"/>
        </a:xfrm>
      </p:grpSpPr>
      <p:sp>
        <p:nvSpPr>
          <p:cNvPr id="310" name="Google Shape;310;p27"/>
          <p:cNvSpPr txBox="1"/>
          <p:nvPr/>
        </p:nvSpPr>
        <p:spPr>
          <a:xfrm>
            <a:off x="841325" y="270525"/>
            <a:ext cx="5725800" cy="60249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1800"/>
              <a:buFont typeface="Arial"/>
              <a:buNone/>
            </a:pPr>
            <a:r>
              <a:rPr b="1" lang="en-GB" sz="1800" u="sng">
                <a:solidFill>
                  <a:schemeClr val="dk1"/>
                </a:solidFill>
                <a:latin typeface="Calibri"/>
                <a:ea typeface="Calibri"/>
                <a:cs typeface="Calibri"/>
                <a:sym typeface="Calibri"/>
              </a:rPr>
              <a:t>Wales</a:t>
            </a:r>
            <a:endParaRPr b="1" sz="1800" u="sng">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1" lang="en-GB" sz="1800" u="sng">
                <a:solidFill>
                  <a:schemeClr val="dk1"/>
                </a:solidFill>
                <a:latin typeface="Calibri"/>
                <a:ea typeface="Calibri"/>
                <a:cs typeface="Calibri"/>
                <a:sym typeface="Calibri"/>
              </a:rPr>
              <a:t>Gypsies and Travellers Wales: Rover Way</a:t>
            </a:r>
            <a:endParaRPr b="1" sz="1800" u="sng">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The year has seen change around the Rover Way project from both within and without. In October 2024, </a:t>
            </a:r>
            <a:r>
              <a:rPr b="1" lang="en-GB" sz="1800">
                <a:solidFill>
                  <a:schemeClr val="dk1"/>
                </a:solidFill>
                <a:latin typeface="Calibri"/>
                <a:ea typeface="Calibri"/>
                <a:cs typeface="Calibri"/>
                <a:sym typeface="Calibri"/>
              </a:rPr>
              <a:t>Emma Garnett</a:t>
            </a:r>
            <a:r>
              <a:rPr lang="en-GB" sz="1800">
                <a:solidFill>
                  <a:schemeClr val="dk1"/>
                </a:solidFill>
                <a:latin typeface="Calibri"/>
                <a:ea typeface="Calibri"/>
                <a:cs typeface="Calibri"/>
                <a:sym typeface="Calibri"/>
              </a:rPr>
              <a:t> succeeded </a:t>
            </a:r>
            <a:r>
              <a:rPr b="1" lang="en-GB" sz="1800">
                <a:solidFill>
                  <a:schemeClr val="dk1"/>
                </a:solidFill>
                <a:latin typeface="Calibri"/>
                <a:ea typeface="Calibri"/>
                <a:cs typeface="Calibri"/>
                <a:sym typeface="Calibri"/>
              </a:rPr>
              <a:t>Jay Harley </a:t>
            </a:r>
            <a:r>
              <a:rPr lang="en-GB" sz="1800">
                <a:solidFill>
                  <a:schemeClr val="dk1"/>
                </a:solidFill>
                <a:latin typeface="Calibri"/>
                <a:ea typeface="Calibri"/>
                <a:cs typeface="Calibri"/>
                <a:sym typeface="Calibri"/>
              </a:rPr>
              <a:t>in heading up the delivery of the project. We would like to take this opportunity to thank Jay for all their incredible work.</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2024-25 began with Gypsies and Travellers Wales (GTW) resuming its monthly on-site residents’ meetings as well as attending the reformed </a:t>
            </a:r>
            <a:r>
              <a:rPr b="1" lang="en-GB" sz="1800">
                <a:solidFill>
                  <a:schemeClr val="dk1"/>
                </a:solidFill>
                <a:latin typeface="Calibri"/>
                <a:ea typeface="Calibri"/>
                <a:cs typeface="Calibri"/>
                <a:sym typeface="Calibri"/>
              </a:rPr>
              <a:t>Senedd Cross-Party group for Gypsies and Travellers. </a:t>
            </a:r>
            <a:endParaRPr b="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As part of its mission to keep residents informed, GTW kept them up to date about the consultations on the proposed </a:t>
            </a:r>
            <a:r>
              <a:rPr b="1" lang="en-GB" sz="1800">
                <a:solidFill>
                  <a:schemeClr val="dk1"/>
                </a:solidFill>
                <a:latin typeface="Calibri"/>
                <a:ea typeface="Calibri"/>
                <a:cs typeface="Calibri"/>
                <a:sym typeface="Calibri"/>
              </a:rPr>
              <a:t>Local Development Plan for Cardiff </a:t>
            </a:r>
            <a:r>
              <a:rPr lang="en-GB" sz="1800">
                <a:solidFill>
                  <a:schemeClr val="dk1"/>
                </a:solidFill>
                <a:latin typeface="Calibri"/>
                <a:ea typeface="Calibri"/>
                <a:cs typeface="Calibri"/>
                <a:sym typeface="Calibri"/>
              </a:rPr>
              <a:t>(which may involve the temporary relocation of Rover Way), and made sure their feedback was heard as part of the consultation process.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p:txBody>
      </p:sp>
      <p:pic>
        <p:nvPicPr>
          <p:cNvPr id="311" name="Google Shape;311;p27"/>
          <p:cNvPicPr preferRelativeResize="0"/>
          <p:nvPr/>
        </p:nvPicPr>
        <p:blipFill rotWithShape="1">
          <a:blip r:embed="rId3">
            <a:alphaModFix/>
          </a:blip>
          <a:srcRect b="0" l="0" r="0" t="0"/>
          <a:stretch/>
        </p:blipFill>
        <p:spPr>
          <a:xfrm>
            <a:off x="0" y="6016679"/>
            <a:ext cx="841321" cy="841321"/>
          </a:xfrm>
          <a:prstGeom prst="rect">
            <a:avLst/>
          </a:prstGeom>
          <a:noFill/>
          <a:ln>
            <a:noFill/>
          </a:ln>
        </p:spPr>
      </p:pic>
      <p:pic>
        <p:nvPicPr>
          <p:cNvPr id="312" name="Google Shape;312;p27"/>
          <p:cNvPicPr preferRelativeResize="0"/>
          <p:nvPr/>
        </p:nvPicPr>
        <p:blipFill rotWithShape="1">
          <a:blip r:embed="rId3">
            <a:alphaModFix/>
          </a:blip>
          <a:srcRect b="0" l="0" r="0" t="0"/>
          <a:stretch/>
        </p:blipFill>
        <p:spPr>
          <a:xfrm>
            <a:off x="11350679" y="0"/>
            <a:ext cx="841321" cy="841321"/>
          </a:xfrm>
          <a:prstGeom prst="rect">
            <a:avLst/>
          </a:prstGeom>
          <a:noFill/>
          <a:ln>
            <a:noFill/>
          </a:ln>
        </p:spPr>
      </p:pic>
      <p:pic>
        <p:nvPicPr>
          <p:cNvPr id="313" name="Google Shape;313;p27"/>
          <p:cNvPicPr preferRelativeResize="0"/>
          <p:nvPr/>
        </p:nvPicPr>
        <p:blipFill rotWithShape="1">
          <a:blip r:embed="rId4">
            <a:alphaModFix/>
          </a:blip>
          <a:srcRect b="-926" l="13770" r="23407" t="-937"/>
          <a:stretch/>
        </p:blipFill>
        <p:spPr>
          <a:xfrm>
            <a:off x="7195400" y="936500"/>
            <a:ext cx="4247400" cy="508017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317" name="Shape 317"/>
        <p:cNvGrpSpPr/>
        <p:nvPr/>
      </p:nvGrpSpPr>
      <p:grpSpPr>
        <a:xfrm>
          <a:off x="0" y="0"/>
          <a:ext cx="0" cy="0"/>
          <a:chOff x="0" y="0"/>
          <a:chExt cx="0" cy="0"/>
        </a:xfrm>
      </p:grpSpPr>
      <p:sp>
        <p:nvSpPr>
          <p:cNvPr id="318" name="Google Shape;318;g3a261573fb7_1_3"/>
          <p:cNvSpPr txBox="1"/>
          <p:nvPr/>
        </p:nvSpPr>
        <p:spPr>
          <a:xfrm>
            <a:off x="841325" y="270525"/>
            <a:ext cx="105093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p:txBody>
      </p:sp>
      <p:pic>
        <p:nvPicPr>
          <p:cNvPr id="319" name="Google Shape;319;g3a261573fb7_1_3"/>
          <p:cNvPicPr preferRelativeResize="0"/>
          <p:nvPr/>
        </p:nvPicPr>
        <p:blipFill rotWithShape="1">
          <a:blip r:embed="rId3">
            <a:alphaModFix/>
          </a:blip>
          <a:srcRect b="0" l="0" r="0" t="0"/>
          <a:stretch/>
        </p:blipFill>
        <p:spPr>
          <a:xfrm>
            <a:off x="0" y="6016679"/>
            <a:ext cx="841321" cy="841321"/>
          </a:xfrm>
          <a:prstGeom prst="rect">
            <a:avLst/>
          </a:prstGeom>
          <a:noFill/>
          <a:ln>
            <a:noFill/>
          </a:ln>
        </p:spPr>
      </p:pic>
      <p:pic>
        <p:nvPicPr>
          <p:cNvPr id="320" name="Google Shape;320;g3a261573fb7_1_3"/>
          <p:cNvPicPr preferRelativeResize="0"/>
          <p:nvPr/>
        </p:nvPicPr>
        <p:blipFill rotWithShape="1">
          <a:blip r:embed="rId3">
            <a:alphaModFix/>
          </a:blip>
          <a:srcRect b="0" l="0" r="0" t="0"/>
          <a:stretch/>
        </p:blipFill>
        <p:spPr>
          <a:xfrm>
            <a:off x="11350679" y="0"/>
            <a:ext cx="841321" cy="841321"/>
          </a:xfrm>
          <a:prstGeom prst="rect">
            <a:avLst/>
          </a:prstGeom>
          <a:noFill/>
          <a:ln>
            <a:noFill/>
          </a:ln>
        </p:spPr>
      </p:pic>
      <p:sp>
        <p:nvSpPr>
          <p:cNvPr id="321" name="Google Shape;321;g3a261573fb7_1_3"/>
          <p:cNvSpPr txBox="1"/>
          <p:nvPr/>
        </p:nvSpPr>
        <p:spPr>
          <a:xfrm>
            <a:off x="841325" y="824707"/>
            <a:ext cx="10509300" cy="53292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Along with the publication of an Anti-Racist Action Plan, the year in policy saw GTW’s Director Louisa Devonish give evidence to the Local Government and Housing Committee in October on unmet housing needs of GRT.</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With part-funding from MfC, GTW has employed a full-time Policy, Comms and Engagement Officer to undertake engagement work with the community and respond to policy documents. Meanwhile the GTW advice line service has opened up for users across Wales.</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As part of that broadening of its activities, GTW engaged with consultations on child poverty, transit sites (with FFT), a Cardiff Council transit study consultation, policing, service regarding Violence Against Women and Girls as well as series of educational and health initiatives.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The issue of Rover Way remains in a state of flux, with the current proposal being to move the residents of the current site (some 30 plots) to the other side of the road while developing Rover Way itself over the course of ten years and returning them to an improved site of some 80 plots – the largest in Wales. The practical implications of that plan (who it will serve and whether it will be fully built or begun and then extended as needed) have yet to be decided but GTW remains at the heart of the consultation, working to ensure that the voices of the community are heard and acted upon.</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1" sz="1800" u="sng">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325" name="Shape 325"/>
        <p:cNvGrpSpPr/>
        <p:nvPr/>
      </p:nvGrpSpPr>
      <p:grpSpPr>
        <a:xfrm>
          <a:off x="0" y="0"/>
          <a:ext cx="0" cy="0"/>
          <a:chOff x="0" y="0"/>
          <a:chExt cx="0" cy="0"/>
        </a:xfrm>
      </p:grpSpPr>
      <p:sp>
        <p:nvSpPr>
          <p:cNvPr id="326" name="Google Shape;326;p28"/>
          <p:cNvSpPr txBox="1"/>
          <p:nvPr/>
        </p:nvSpPr>
        <p:spPr>
          <a:xfrm>
            <a:off x="4374725" y="692200"/>
            <a:ext cx="6886200" cy="535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1" lang="en-GB" sz="1800" u="sng">
                <a:solidFill>
                  <a:schemeClr val="dk1"/>
                </a:solidFill>
                <a:latin typeface="Calibri"/>
                <a:ea typeface="Calibri"/>
                <a:cs typeface="Calibri"/>
                <a:sym typeface="Calibri"/>
              </a:rPr>
              <a:t>Northern Ireland </a:t>
            </a:r>
            <a:endParaRPr b="1" sz="1800" u="sng">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lang="en-GB" sz="1800" u="sng">
                <a:solidFill>
                  <a:schemeClr val="dk1"/>
                </a:solidFill>
                <a:latin typeface="Calibri"/>
                <a:ea typeface="Calibri"/>
                <a:cs typeface="Calibri"/>
                <a:sym typeface="Calibri"/>
              </a:rPr>
              <a:t>Armagh Roma and Traveller Support [ARTS]: After Schools Clubs </a:t>
            </a:r>
            <a:endParaRPr b="1" sz="1800" u="sng">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lang="en-GB" sz="1800">
                <a:solidFill>
                  <a:schemeClr val="dk1"/>
                </a:solidFill>
                <a:latin typeface="Calibri"/>
                <a:ea typeface="Calibri"/>
                <a:cs typeface="Calibri"/>
                <a:sym typeface="Calibri"/>
              </a:rPr>
              <a:t>Continuing the momentum created last year, MfC have now funded a further </a:t>
            </a:r>
            <a:r>
              <a:rPr b="1" lang="en-GB" sz="1800">
                <a:solidFill>
                  <a:schemeClr val="dk1"/>
                </a:solidFill>
                <a:latin typeface="Calibri"/>
                <a:ea typeface="Calibri"/>
                <a:cs typeface="Calibri"/>
                <a:sym typeface="Calibri"/>
              </a:rPr>
              <a:t>12 tablets - making 15 in total </a:t>
            </a:r>
            <a:r>
              <a:rPr lang="en-GB" sz="1800">
                <a:solidFill>
                  <a:schemeClr val="dk1"/>
                </a:solidFill>
                <a:latin typeface="Calibri"/>
                <a:ea typeface="Calibri"/>
                <a:cs typeface="Calibri"/>
                <a:sym typeface="Calibri"/>
              </a:rPr>
              <a:t>- for ARTS’ after-school clubs, plus access to the </a:t>
            </a:r>
            <a:r>
              <a:rPr b="1" lang="en-GB" sz="1800">
                <a:solidFill>
                  <a:schemeClr val="dk1"/>
                </a:solidFill>
                <a:latin typeface="Calibri"/>
                <a:ea typeface="Calibri"/>
                <a:cs typeface="Calibri"/>
                <a:sym typeface="Calibri"/>
              </a:rPr>
              <a:t>Click2Learn scheme</a:t>
            </a:r>
            <a:r>
              <a:rPr lang="en-GB" sz="1800">
                <a:solidFill>
                  <a:schemeClr val="dk1"/>
                </a:solidFill>
                <a:latin typeface="Calibri"/>
                <a:ea typeface="Calibri"/>
                <a:cs typeface="Calibri"/>
                <a:sym typeface="Calibri"/>
              </a:rPr>
              <a:t>, which follows the individual progress of each of the children accessing the club. This has allowed for greater fluidity in the use of educational technology and permitted ARTS to take their after-school programme into the local schools of Armagh themselves.</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Ages range from 4 to 17,</a:t>
            </a:r>
            <a:r>
              <a:rPr lang="en-GB" sz="1800">
                <a:solidFill>
                  <a:schemeClr val="dk1"/>
                </a:solidFill>
                <a:latin typeface="Calibri"/>
                <a:ea typeface="Calibri"/>
                <a:cs typeface="Calibri"/>
                <a:sym typeface="Calibri"/>
              </a:rPr>
              <a:t> with some disadvantaged by learning difficulties and others confronting severe language barriers, particularly with reading and writing, the children can also face difficulties from a system that is underequipped to deal with their lack of initial educational development. The flexibility that MfC’s funding has permitted ARTS in pursuing its educational mission has also allowed the organisation to confront some of these systematic barriers.</a:t>
            </a:r>
            <a:endParaRPr sz="1800">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p:txBody>
      </p:sp>
      <p:pic>
        <p:nvPicPr>
          <p:cNvPr id="327" name="Google Shape;327;p28"/>
          <p:cNvPicPr preferRelativeResize="0"/>
          <p:nvPr/>
        </p:nvPicPr>
        <p:blipFill rotWithShape="1">
          <a:blip r:embed="rId3">
            <a:alphaModFix/>
          </a:blip>
          <a:srcRect b="0" l="0" r="0" t="0"/>
          <a:stretch/>
        </p:blipFill>
        <p:spPr>
          <a:xfrm>
            <a:off x="724994" y="2578533"/>
            <a:ext cx="3176291" cy="1700931"/>
          </a:xfrm>
          <a:prstGeom prst="rect">
            <a:avLst/>
          </a:prstGeom>
          <a:noFill/>
          <a:ln>
            <a:noFill/>
          </a:ln>
        </p:spPr>
      </p:pic>
      <p:pic>
        <p:nvPicPr>
          <p:cNvPr id="328" name="Google Shape;328;p28"/>
          <p:cNvPicPr preferRelativeResize="0"/>
          <p:nvPr/>
        </p:nvPicPr>
        <p:blipFill rotWithShape="1">
          <a:blip r:embed="rId4">
            <a:alphaModFix/>
          </a:blip>
          <a:srcRect b="0" l="0" r="0" t="0"/>
          <a:stretch/>
        </p:blipFill>
        <p:spPr>
          <a:xfrm>
            <a:off x="0" y="0"/>
            <a:ext cx="841321" cy="841321"/>
          </a:xfrm>
          <a:prstGeom prst="rect">
            <a:avLst/>
          </a:prstGeom>
          <a:noFill/>
          <a:ln>
            <a:noFill/>
          </a:ln>
        </p:spPr>
      </p:pic>
      <p:pic>
        <p:nvPicPr>
          <p:cNvPr id="329" name="Google Shape;329;p28"/>
          <p:cNvPicPr preferRelativeResize="0"/>
          <p:nvPr/>
        </p:nvPicPr>
        <p:blipFill rotWithShape="1">
          <a:blip r:embed="rId4">
            <a:alphaModFix/>
          </a:blip>
          <a:srcRect b="0" l="0" r="0" t="0"/>
          <a:stretch/>
        </p:blipFill>
        <p:spPr>
          <a:xfrm>
            <a:off x="11350679" y="6016679"/>
            <a:ext cx="841321" cy="8413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101" name="Shape 101"/>
        <p:cNvGrpSpPr/>
        <p:nvPr/>
      </p:nvGrpSpPr>
      <p:grpSpPr>
        <a:xfrm>
          <a:off x="0" y="0"/>
          <a:ext cx="0" cy="0"/>
          <a:chOff x="0" y="0"/>
          <a:chExt cx="0" cy="0"/>
        </a:xfrm>
      </p:grpSpPr>
      <p:sp>
        <p:nvSpPr>
          <p:cNvPr id="102" name="Google Shape;102;p3"/>
          <p:cNvSpPr/>
          <p:nvPr/>
        </p:nvSpPr>
        <p:spPr>
          <a:xfrm>
            <a:off x="638175" y="0"/>
            <a:ext cx="3248025" cy="3400426"/>
          </a:xfrm>
          <a:prstGeom prst="flowChartDocument">
            <a:avLst/>
          </a:prstGeom>
          <a:solidFill>
            <a:srgbClr val="637A4A"/>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03" name="Google Shape;103;p3"/>
          <p:cNvSpPr/>
          <p:nvPr>
            <p:ph type="title"/>
          </p:nvPr>
        </p:nvSpPr>
        <p:spPr>
          <a:xfrm>
            <a:off x="838200" y="171162"/>
            <a:ext cx="2840182" cy="2371148"/>
          </a:xfrm>
          <a:prstGeom prst="ellipse">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FFFFFF"/>
              </a:buClr>
              <a:buSzPts val="2200"/>
              <a:buFont typeface="Play"/>
              <a:buNone/>
            </a:pPr>
            <a:r>
              <a:rPr b="1" lang="en-GB" sz="2200">
                <a:solidFill>
                  <a:srgbClr val="FFFFFF"/>
                </a:solidFill>
                <a:latin typeface="Play"/>
                <a:ea typeface="Play"/>
                <a:cs typeface="Play"/>
                <a:sym typeface="Play"/>
              </a:rPr>
              <a:t>Commissions: £</a:t>
            </a:r>
            <a:r>
              <a:rPr b="1" lang="en-GB" sz="2200">
                <a:solidFill>
                  <a:srgbClr val="FFFFFF"/>
                </a:solidFill>
              </a:rPr>
              <a:t>299, 735</a:t>
            </a:r>
            <a:endParaRPr/>
          </a:p>
        </p:txBody>
      </p:sp>
      <p:pic>
        <p:nvPicPr>
          <p:cNvPr id="104" name="Google Shape;104;p3"/>
          <p:cNvPicPr preferRelativeResize="0"/>
          <p:nvPr/>
        </p:nvPicPr>
        <p:blipFill rotWithShape="1">
          <a:blip r:embed="rId3">
            <a:alphaModFix/>
          </a:blip>
          <a:srcRect b="0" l="0" r="0" t="0"/>
          <a:stretch/>
        </p:blipFill>
        <p:spPr>
          <a:xfrm>
            <a:off x="11350746" y="0"/>
            <a:ext cx="841254" cy="838200"/>
          </a:xfrm>
          <a:prstGeom prst="rect">
            <a:avLst/>
          </a:prstGeom>
          <a:noFill/>
          <a:ln>
            <a:noFill/>
          </a:ln>
        </p:spPr>
      </p:pic>
      <p:pic>
        <p:nvPicPr>
          <p:cNvPr id="105" name="Google Shape;105;p3"/>
          <p:cNvPicPr preferRelativeResize="0"/>
          <p:nvPr/>
        </p:nvPicPr>
        <p:blipFill rotWithShape="1">
          <a:blip r:embed="rId3">
            <a:alphaModFix/>
          </a:blip>
          <a:srcRect b="0" l="0" r="0" t="0"/>
          <a:stretch/>
        </p:blipFill>
        <p:spPr>
          <a:xfrm>
            <a:off x="0" y="6019800"/>
            <a:ext cx="841254" cy="838200"/>
          </a:xfrm>
          <a:prstGeom prst="rect">
            <a:avLst/>
          </a:prstGeom>
          <a:noFill/>
          <a:ln>
            <a:noFill/>
          </a:ln>
        </p:spPr>
      </p:pic>
      <p:pic>
        <p:nvPicPr>
          <p:cNvPr id="106" name="Google Shape;106;p3"/>
          <p:cNvPicPr preferRelativeResize="0"/>
          <p:nvPr/>
        </p:nvPicPr>
        <p:blipFill rotWithShape="1">
          <a:blip r:embed="rId4">
            <a:alphaModFix/>
          </a:blip>
          <a:srcRect b="0" l="0" r="0" t="0"/>
          <a:stretch/>
        </p:blipFill>
        <p:spPr>
          <a:xfrm>
            <a:off x="4748375" y="489225"/>
            <a:ext cx="5921875" cy="58795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333" name="Shape 333"/>
        <p:cNvGrpSpPr/>
        <p:nvPr/>
      </p:nvGrpSpPr>
      <p:grpSpPr>
        <a:xfrm>
          <a:off x="0" y="0"/>
          <a:ext cx="0" cy="0"/>
          <a:chOff x="0" y="0"/>
          <a:chExt cx="0" cy="0"/>
        </a:xfrm>
      </p:grpSpPr>
      <p:sp>
        <p:nvSpPr>
          <p:cNvPr id="334" name="Google Shape;334;p29"/>
          <p:cNvSpPr txBox="1"/>
          <p:nvPr/>
        </p:nvSpPr>
        <p:spPr>
          <a:xfrm>
            <a:off x="841325" y="13298"/>
            <a:ext cx="6703200" cy="69141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S’s Story</a:t>
            </a:r>
            <a:endParaRPr b="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S is in her fourth year of secondary school. A Roma girl, she is now at the age where she should be choosing subjects for GCSEs, but is still being taught in the “newcomers class” has yet to receive an SEN assessment despite clear retention issues and being grade pointed at 75, where a minimum attainment level would be 120.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ARTS’ presence at the school in question highlighted S’ issues and led to the organisation lobbying on S’ behalf for her to receive an SEN assessment, albeit externally from the school.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S is currently receiving one-to-one extra education through ARTS’ after school sessions and is making progress, while ARTS is endeavouring to have her accepted by another school in the region better equipped to address her individual needs for the next academic year..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The story of S is not a unique one, but without the involvement of the ARTS after school initiative, and the funding from MfC for its equipment, it would have resulted in her being failed by an educational system often ill-equipped to cope with the needs of Gypsy, Roma and Traveller children.</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p:txBody>
      </p:sp>
      <p:pic>
        <p:nvPicPr>
          <p:cNvPr id="335" name="Google Shape;335;p29"/>
          <p:cNvPicPr preferRelativeResize="0"/>
          <p:nvPr/>
        </p:nvPicPr>
        <p:blipFill rotWithShape="1">
          <a:blip r:embed="rId3">
            <a:alphaModFix/>
          </a:blip>
          <a:srcRect b="0" l="0" r="0" t="0"/>
          <a:stretch/>
        </p:blipFill>
        <p:spPr>
          <a:xfrm>
            <a:off x="0" y="6036242"/>
            <a:ext cx="841321" cy="841321"/>
          </a:xfrm>
          <a:prstGeom prst="rect">
            <a:avLst/>
          </a:prstGeom>
          <a:noFill/>
          <a:ln>
            <a:noFill/>
          </a:ln>
        </p:spPr>
      </p:pic>
      <p:pic>
        <p:nvPicPr>
          <p:cNvPr id="336" name="Google Shape;336;p29"/>
          <p:cNvPicPr preferRelativeResize="0"/>
          <p:nvPr/>
        </p:nvPicPr>
        <p:blipFill rotWithShape="1">
          <a:blip r:embed="rId3">
            <a:alphaModFix/>
          </a:blip>
          <a:srcRect b="0" l="0" r="0" t="0"/>
          <a:stretch/>
        </p:blipFill>
        <p:spPr>
          <a:xfrm>
            <a:off x="11350679" y="0"/>
            <a:ext cx="841321" cy="841321"/>
          </a:xfrm>
          <a:prstGeom prst="rect">
            <a:avLst/>
          </a:prstGeom>
          <a:noFill/>
          <a:ln>
            <a:noFill/>
          </a:ln>
        </p:spPr>
      </p:pic>
      <p:pic>
        <p:nvPicPr>
          <p:cNvPr id="337" name="Google Shape;337;p29" title="Armagh 7.jpg"/>
          <p:cNvPicPr preferRelativeResize="0"/>
          <p:nvPr/>
        </p:nvPicPr>
        <p:blipFill>
          <a:blip r:embed="rId4">
            <a:alphaModFix/>
          </a:blip>
          <a:stretch>
            <a:fillRect/>
          </a:stretch>
        </p:blipFill>
        <p:spPr>
          <a:xfrm>
            <a:off x="7875169" y="1831339"/>
            <a:ext cx="4077180" cy="305788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341" name="Shape 341"/>
        <p:cNvGrpSpPr/>
        <p:nvPr/>
      </p:nvGrpSpPr>
      <p:grpSpPr>
        <a:xfrm>
          <a:off x="0" y="0"/>
          <a:ext cx="0" cy="0"/>
          <a:chOff x="0" y="0"/>
          <a:chExt cx="0" cy="0"/>
        </a:xfrm>
      </p:grpSpPr>
      <p:sp>
        <p:nvSpPr>
          <p:cNvPr id="342" name="Google Shape;342;p30"/>
          <p:cNvSpPr txBox="1"/>
          <p:nvPr/>
        </p:nvSpPr>
        <p:spPr>
          <a:xfrm>
            <a:off x="5849655" y="636315"/>
            <a:ext cx="5220300" cy="56220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1800"/>
              <a:buFont typeface="Arial"/>
              <a:buNone/>
            </a:pPr>
            <a:r>
              <a:rPr b="1" lang="en-GB" sz="2400">
                <a:solidFill>
                  <a:schemeClr val="dk1"/>
                </a:solidFill>
                <a:latin typeface="Calibri"/>
                <a:ea typeface="Calibri"/>
                <a:cs typeface="Calibri"/>
                <a:sym typeface="Calibri"/>
              </a:rPr>
              <a:t>Spotlight On </a:t>
            </a:r>
            <a:r>
              <a:rPr lang="en-GB" sz="2400">
                <a:solidFill>
                  <a:schemeClr val="dk1"/>
                </a:solidFill>
                <a:latin typeface="Calibri"/>
                <a:ea typeface="Calibri"/>
                <a:cs typeface="Calibri"/>
                <a:sym typeface="Calibri"/>
              </a:rPr>
              <a:t>National  Projects</a:t>
            </a:r>
            <a:endParaRPr sz="24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The Modern Nomad</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Unveiled in </a:t>
            </a:r>
            <a:r>
              <a:rPr b="1" lang="en-GB" sz="1800">
                <a:solidFill>
                  <a:schemeClr val="dk1"/>
                </a:solidFill>
                <a:latin typeface="Calibri"/>
                <a:ea typeface="Calibri"/>
                <a:cs typeface="Calibri"/>
                <a:sym typeface="Calibri"/>
              </a:rPr>
              <a:t>2023 </a:t>
            </a:r>
            <a:r>
              <a:rPr lang="en-GB" sz="1800">
                <a:solidFill>
                  <a:schemeClr val="dk1"/>
                </a:solidFill>
                <a:latin typeface="Calibri"/>
                <a:ea typeface="Calibri"/>
                <a:cs typeface="Calibri"/>
                <a:sym typeface="Calibri"/>
              </a:rPr>
              <a:t>at the MfC Network gathering in London, </a:t>
            </a:r>
            <a:r>
              <a:rPr b="1" lang="en-GB" sz="1800">
                <a:solidFill>
                  <a:schemeClr val="dk1"/>
                </a:solidFill>
                <a:latin typeface="Calibri"/>
                <a:ea typeface="Calibri"/>
                <a:cs typeface="Calibri"/>
                <a:sym typeface="Calibri"/>
              </a:rPr>
              <a:t>The Modern Nomad</a:t>
            </a:r>
            <a:r>
              <a:rPr lang="en-GB" sz="1800">
                <a:solidFill>
                  <a:schemeClr val="dk1"/>
                </a:solidFill>
                <a:latin typeface="Calibri"/>
                <a:ea typeface="Calibri"/>
                <a:cs typeface="Calibri"/>
                <a:sym typeface="Calibri"/>
              </a:rPr>
              <a:t> began as a bold Cluster Group initiative to reimagine the future of accommodation for Gypsy and Traveller communities across the U.K. From the start, the project had a clear mission: to ensure that future planning policy and accommodation provision is not only functional, but also culturally appropriate and inclusive for the Gypsy and Traveller communities.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This has culminated in a powerful </a:t>
            </a:r>
            <a:r>
              <a:rPr b="1" lang="en-GB" sz="1800">
                <a:solidFill>
                  <a:schemeClr val="dk1"/>
                </a:solidFill>
                <a:latin typeface="Calibri"/>
                <a:ea typeface="Calibri"/>
                <a:cs typeface="Calibri"/>
                <a:sym typeface="Calibri"/>
              </a:rPr>
              <a:t>“Vision Guide”</a:t>
            </a:r>
            <a:r>
              <a:rPr lang="en-GB" sz="1800">
                <a:solidFill>
                  <a:schemeClr val="dk1"/>
                </a:solidFill>
                <a:latin typeface="Calibri"/>
                <a:ea typeface="Calibri"/>
                <a:cs typeface="Calibri"/>
                <a:sym typeface="Calibri"/>
              </a:rPr>
              <a:t> — a set of ideas, insights and illustrative guidelines that have been driven by community participation - now available on the </a:t>
            </a:r>
            <a:r>
              <a:rPr b="1" lang="en-GB" sz="1800">
                <a:solidFill>
                  <a:schemeClr val="dk1"/>
                </a:solidFill>
                <a:latin typeface="Calibri"/>
                <a:ea typeface="Calibri"/>
                <a:cs typeface="Calibri"/>
                <a:sym typeface="Calibri"/>
              </a:rPr>
              <a:t>MfC website.</a:t>
            </a:r>
            <a:r>
              <a:rPr lang="en-GB" sz="1800">
                <a:solidFill>
                  <a:schemeClr val="dk1"/>
                </a:solidFill>
                <a:latin typeface="Calibri"/>
                <a:ea typeface="Calibri"/>
                <a:cs typeface="Calibri"/>
                <a:sym typeface="Calibri"/>
              </a:rPr>
              <a:t> This guide is more than just a report; it’s a roadmap for change.</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p:txBody>
      </p:sp>
      <p:pic>
        <p:nvPicPr>
          <p:cNvPr id="343" name="Google Shape;343;p30"/>
          <p:cNvPicPr preferRelativeResize="0"/>
          <p:nvPr/>
        </p:nvPicPr>
        <p:blipFill rotWithShape="1">
          <a:blip r:embed="rId3">
            <a:alphaModFix/>
          </a:blip>
          <a:srcRect b="0" l="0" r="0" t="0"/>
          <a:stretch/>
        </p:blipFill>
        <p:spPr>
          <a:xfrm>
            <a:off x="0" y="0"/>
            <a:ext cx="841321" cy="841321"/>
          </a:xfrm>
          <a:prstGeom prst="rect">
            <a:avLst/>
          </a:prstGeom>
          <a:noFill/>
          <a:ln>
            <a:noFill/>
          </a:ln>
        </p:spPr>
      </p:pic>
      <p:pic>
        <p:nvPicPr>
          <p:cNvPr id="344" name="Google Shape;344;p30"/>
          <p:cNvPicPr preferRelativeResize="0"/>
          <p:nvPr/>
        </p:nvPicPr>
        <p:blipFill rotWithShape="1">
          <a:blip r:embed="rId3">
            <a:alphaModFix/>
          </a:blip>
          <a:srcRect b="0" l="0" r="0" t="0"/>
          <a:stretch/>
        </p:blipFill>
        <p:spPr>
          <a:xfrm>
            <a:off x="11350679" y="6016679"/>
            <a:ext cx="841321" cy="841321"/>
          </a:xfrm>
          <a:prstGeom prst="rect">
            <a:avLst/>
          </a:prstGeom>
          <a:noFill/>
          <a:ln>
            <a:noFill/>
          </a:ln>
        </p:spPr>
      </p:pic>
      <p:pic>
        <p:nvPicPr>
          <p:cNvPr id="345" name="Google Shape;345;p30"/>
          <p:cNvPicPr preferRelativeResize="0"/>
          <p:nvPr/>
        </p:nvPicPr>
        <p:blipFill>
          <a:blip r:embed="rId4">
            <a:alphaModFix/>
          </a:blip>
          <a:stretch>
            <a:fillRect/>
          </a:stretch>
        </p:blipFill>
        <p:spPr>
          <a:xfrm>
            <a:off x="379255" y="1418506"/>
            <a:ext cx="5200650" cy="4057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349" name="Shape 349"/>
        <p:cNvGrpSpPr/>
        <p:nvPr/>
      </p:nvGrpSpPr>
      <p:grpSpPr>
        <a:xfrm>
          <a:off x="0" y="0"/>
          <a:ext cx="0" cy="0"/>
          <a:chOff x="0" y="0"/>
          <a:chExt cx="0" cy="0"/>
        </a:xfrm>
      </p:grpSpPr>
      <p:sp>
        <p:nvSpPr>
          <p:cNvPr id="350" name="Google Shape;350;p31"/>
          <p:cNvSpPr txBox="1"/>
          <p:nvPr/>
        </p:nvSpPr>
        <p:spPr>
          <a:xfrm>
            <a:off x="1004170" y="1316386"/>
            <a:ext cx="10183800" cy="43374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At the heart of the project is Irish Traveller architect</a:t>
            </a:r>
            <a:r>
              <a:rPr b="1" lang="en-GB" sz="1800">
                <a:solidFill>
                  <a:schemeClr val="dk1"/>
                </a:solidFill>
                <a:latin typeface="Calibri"/>
                <a:ea typeface="Calibri"/>
                <a:cs typeface="Calibri"/>
                <a:sym typeface="Calibri"/>
              </a:rPr>
              <a:t> Darren Ward, </a:t>
            </a:r>
            <a:r>
              <a:rPr lang="en-GB" sz="1800">
                <a:solidFill>
                  <a:schemeClr val="dk1"/>
                </a:solidFill>
                <a:latin typeface="Calibri"/>
                <a:ea typeface="Calibri"/>
                <a:cs typeface="Calibri"/>
                <a:sym typeface="Calibri"/>
              </a:rPr>
              <a:t>who led the research and interpretation of a nationwide Community Survey. The process included three phases: an initial online survey, a lively in-person workshop at the MfC Network Away Day in York (May 2024), and a refined follow-up survey based on earlier feedback. In total, a sample group of 50 + community voices helped shape the project.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What emerged is a striking collection of future visions — from </a:t>
            </a:r>
            <a:r>
              <a:rPr b="1" lang="en-GB" sz="1800">
                <a:solidFill>
                  <a:schemeClr val="dk1"/>
                </a:solidFill>
                <a:latin typeface="Calibri"/>
                <a:ea typeface="Calibri"/>
                <a:cs typeface="Calibri"/>
                <a:sym typeface="Calibri"/>
              </a:rPr>
              <a:t>reimagined bridleway living</a:t>
            </a:r>
            <a:r>
              <a:rPr lang="en-GB" sz="1800">
                <a:solidFill>
                  <a:schemeClr val="dk1"/>
                </a:solidFill>
                <a:latin typeface="Calibri"/>
                <a:ea typeface="Calibri"/>
                <a:cs typeface="Calibri"/>
                <a:sym typeface="Calibri"/>
              </a:rPr>
              <a:t> and </a:t>
            </a:r>
            <a:r>
              <a:rPr b="1" lang="en-GB" sz="1800">
                <a:solidFill>
                  <a:schemeClr val="dk1"/>
                </a:solidFill>
                <a:latin typeface="Calibri"/>
                <a:ea typeface="Calibri"/>
                <a:cs typeface="Calibri"/>
                <a:sym typeface="Calibri"/>
              </a:rPr>
              <a:t>flexible communal spaces</a:t>
            </a:r>
            <a:r>
              <a:rPr lang="en-GB" sz="1800">
                <a:solidFill>
                  <a:schemeClr val="dk1"/>
                </a:solidFill>
                <a:latin typeface="Calibri"/>
                <a:ea typeface="Calibri"/>
                <a:cs typeface="Calibri"/>
                <a:sym typeface="Calibri"/>
              </a:rPr>
              <a:t> to nature-connected plot designs that respect both </a:t>
            </a:r>
            <a:r>
              <a:rPr b="1" lang="en-GB" sz="1800">
                <a:solidFill>
                  <a:schemeClr val="dk1"/>
                </a:solidFill>
                <a:latin typeface="Calibri"/>
                <a:ea typeface="Calibri"/>
                <a:cs typeface="Calibri"/>
                <a:sym typeface="Calibri"/>
              </a:rPr>
              <a:t>traditional family structures</a:t>
            </a:r>
            <a:r>
              <a:rPr lang="en-GB" sz="1800">
                <a:solidFill>
                  <a:schemeClr val="dk1"/>
                </a:solidFill>
                <a:latin typeface="Calibri"/>
                <a:ea typeface="Calibri"/>
                <a:cs typeface="Calibri"/>
                <a:sym typeface="Calibri"/>
              </a:rPr>
              <a:t>t and future proofing such as </a:t>
            </a:r>
            <a:r>
              <a:rPr b="1" lang="en-GB" sz="1800">
                <a:solidFill>
                  <a:schemeClr val="dk1"/>
                </a:solidFill>
                <a:latin typeface="Calibri"/>
                <a:ea typeface="Calibri"/>
                <a:cs typeface="Calibri"/>
                <a:sym typeface="Calibri"/>
              </a:rPr>
              <a:t>sustainability.</a:t>
            </a: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Now that the Vision Guide is live and open for comm</a:t>
            </a:r>
            <a:r>
              <a:rPr lang="en-GB" sz="1800">
                <a:solidFill>
                  <a:schemeClr val="dk1"/>
                </a:solidFill>
                <a:latin typeface="Calibri"/>
                <a:ea typeface="Calibri"/>
                <a:cs typeface="Calibri"/>
                <a:sym typeface="Calibri"/>
              </a:rPr>
              <a:t>unity feedback via email or WhatsApp, the next step is ambitious: bringing policymakers, planners, architects, environmentalists, local authorities and decision makers to the table. The goal? To turn vision into action — and to spark real, lasting change for Gypsy and Traveller communities across the UK that not only addresses basic needs but helps the community thrive.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p:txBody>
      </p:sp>
      <p:pic>
        <p:nvPicPr>
          <p:cNvPr id="351" name="Google Shape;351;p31"/>
          <p:cNvPicPr preferRelativeResize="0"/>
          <p:nvPr/>
        </p:nvPicPr>
        <p:blipFill rotWithShape="1">
          <a:blip r:embed="rId3">
            <a:alphaModFix/>
          </a:blip>
          <a:srcRect b="0" l="0" r="0" t="0"/>
          <a:stretch/>
        </p:blipFill>
        <p:spPr>
          <a:xfrm>
            <a:off x="0" y="6016679"/>
            <a:ext cx="841321" cy="841321"/>
          </a:xfrm>
          <a:prstGeom prst="rect">
            <a:avLst/>
          </a:prstGeom>
          <a:noFill/>
          <a:ln>
            <a:noFill/>
          </a:ln>
        </p:spPr>
      </p:pic>
      <p:pic>
        <p:nvPicPr>
          <p:cNvPr id="352" name="Google Shape;352;p31"/>
          <p:cNvPicPr preferRelativeResize="0"/>
          <p:nvPr/>
        </p:nvPicPr>
        <p:blipFill rotWithShape="1">
          <a:blip r:embed="rId3">
            <a:alphaModFix/>
          </a:blip>
          <a:srcRect b="0" l="0" r="0" t="0"/>
          <a:stretch/>
        </p:blipFill>
        <p:spPr>
          <a:xfrm>
            <a:off x="11350679" y="0"/>
            <a:ext cx="841321" cy="84132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356" name="Shape 356"/>
        <p:cNvGrpSpPr/>
        <p:nvPr/>
      </p:nvGrpSpPr>
      <p:grpSpPr>
        <a:xfrm>
          <a:off x="0" y="0"/>
          <a:ext cx="0" cy="0"/>
          <a:chOff x="0" y="0"/>
          <a:chExt cx="0" cy="0"/>
        </a:xfrm>
      </p:grpSpPr>
      <p:sp>
        <p:nvSpPr>
          <p:cNvPr id="357" name="Google Shape;357;g3a30620db97_0_15"/>
          <p:cNvSpPr txBox="1"/>
          <p:nvPr/>
        </p:nvSpPr>
        <p:spPr>
          <a:xfrm>
            <a:off x="6024154" y="269850"/>
            <a:ext cx="5220300" cy="61161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Gypsy Roma and Traveller Friendly Churches (aka Churches Network: Sanctuary Stopping [CNSS])</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Its second full year of activity has seen enormous strides being taken by the Gypsy Roma Traveller Friendly Churches </a:t>
            </a:r>
            <a:r>
              <a:rPr b="1" lang="en-GB" sz="1800">
                <a:solidFill>
                  <a:schemeClr val="dk1"/>
                </a:solidFill>
                <a:latin typeface="Calibri"/>
                <a:ea typeface="Calibri"/>
                <a:cs typeface="Calibri"/>
                <a:sym typeface="Calibri"/>
              </a:rPr>
              <a:t>(GRTFC) </a:t>
            </a:r>
            <a:r>
              <a:rPr lang="en-GB" sz="1800">
                <a:solidFill>
                  <a:schemeClr val="dk1"/>
                </a:solidFill>
                <a:latin typeface="Calibri"/>
                <a:ea typeface="Calibri"/>
                <a:cs typeface="Calibri"/>
                <a:sym typeface="Calibri"/>
              </a:rPr>
              <a:t>project.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One indication of the project’s progress was the appointment of its two patrons: </a:t>
            </a:r>
            <a:r>
              <a:rPr b="1" lang="en-GB" sz="1800">
                <a:solidFill>
                  <a:schemeClr val="dk1"/>
                </a:solidFill>
                <a:latin typeface="Calibri"/>
                <a:ea typeface="Calibri"/>
                <a:cs typeface="Calibri"/>
                <a:sym typeface="Calibri"/>
              </a:rPr>
              <a:t>Stephen Cottrell, Archbishop of York,</a:t>
            </a:r>
            <a:r>
              <a:rPr lang="en-GB" sz="1800">
                <a:solidFill>
                  <a:schemeClr val="dk1"/>
                </a:solidFill>
                <a:latin typeface="Calibri"/>
                <a:ea typeface="Calibri"/>
                <a:cs typeface="Calibri"/>
                <a:sym typeface="Calibri"/>
              </a:rPr>
              <a:t> and </a:t>
            </a:r>
            <a:r>
              <a:rPr b="1" lang="en-GB" sz="1800">
                <a:solidFill>
                  <a:schemeClr val="dk1"/>
                </a:solidFill>
                <a:latin typeface="Calibri"/>
                <a:ea typeface="Calibri"/>
                <a:cs typeface="Calibri"/>
                <a:sym typeface="Calibri"/>
              </a:rPr>
              <a:t>Paul McAleenan, Auxiliary Bishop for the Roman Catholic Diocese of Westminster.</a:t>
            </a:r>
            <a:endParaRPr b="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Other </a:t>
            </a:r>
            <a:r>
              <a:rPr lang="en-GB" sz="1800">
                <a:solidFill>
                  <a:schemeClr val="dk1"/>
                </a:solidFill>
                <a:latin typeface="Calibri"/>
                <a:ea typeface="Calibri"/>
                <a:cs typeface="Calibri"/>
                <a:sym typeface="Calibri"/>
              </a:rPr>
              <a:t>highlights</a:t>
            </a:r>
            <a:r>
              <a:rPr lang="en-GB" sz="1800">
                <a:solidFill>
                  <a:schemeClr val="dk1"/>
                </a:solidFill>
                <a:latin typeface="Calibri"/>
                <a:ea typeface="Calibri"/>
                <a:cs typeface="Calibri"/>
                <a:sym typeface="Calibri"/>
              </a:rPr>
              <a:t> include participation in the 4th annual </a:t>
            </a:r>
            <a:r>
              <a:rPr b="1" lang="en-GB" sz="1800">
                <a:solidFill>
                  <a:schemeClr val="dk1"/>
                </a:solidFill>
                <a:latin typeface="Calibri"/>
                <a:ea typeface="Calibri"/>
                <a:cs typeface="Calibri"/>
                <a:sym typeface="Calibri"/>
              </a:rPr>
              <a:t>Roma Networks Conference in Albania,</a:t>
            </a:r>
            <a:r>
              <a:rPr lang="en-GB" sz="1800">
                <a:solidFill>
                  <a:schemeClr val="dk1"/>
                </a:solidFill>
                <a:latin typeface="Calibri"/>
                <a:ea typeface="Calibri"/>
                <a:cs typeface="Calibri"/>
                <a:sym typeface="Calibri"/>
              </a:rPr>
              <a:t> two significant webinars – on Gypsy, Roma and Traveller accommodation, and Health and Wellbeing,  a presence at </a:t>
            </a:r>
            <a:r>
              <a:rPr b="1" lang="en-GB" sz="1800">
                <a:solidFill>
                  <a:schemeClr val="dk1"/>
                </a:solidFill>
                <a:latin typeface="Calibri"/>
                <a:ea typeface="Calibri"/>
                <a:cs typeface="Calibri"/>
                <a:sym typeface="Calibri"/>
              </a:rPr>
              <a:t>Appleby Horse Fair</a:t>
            </a:r>
            <a:r>
              <a:rPr lang="en-GB" sz="1800">
                <a:solidFill>
                  <a:schemeClr val="dk1"/>
                </a:solidFill>
                <a:latin typeface="Calibri"/>
                <a:ea typeface="Calibri"/>
                <a:cs typeface="Calibri"/>
                <a:sym typeface="Calibri"/>
              </a:rPr>
              <a:t>, involvement with the </a:t>
            </a:r>
            <a:r>
              <a:rPr b="1" lang="en-GB" sz="1800">
                <a:solidFill>
                  <a:schemeClr val="dk1"/>
                </a:solidFill>
                <a:latin typeface="Calibri"/>
                <a:ea typeface="Calibri"/>
                <a:cs typeface="Calibri"/>
                <a:sym typeface="Calibri"/>
              </a:rPr>
              <a:t>United Beyond Borders</a:t>
            </a:r>
            <a:r>
              <a:rPr lang="en-GB" sz="1800">
                <a:solidFill>
                  <a:schemeClr val="dk1"/>
                </a:solidFill>
                <a:latin typeface="Calibri"/>
                <a:ea typeface="Calibri"/>
                <a:cs typeface="Calibri"/>
                <a:sym typeface="Calibri"/>
              </a:rPr>
              <a:t> missionary conference, and engagement with the youth workers of the Differences Team at </a:t>
            </a:r>
            <a:r>
              <a:rPr b="1" lang="en-GB" sz="1800">
                <a:solidFill>
                  <a:schemeClr val="dk1"/>
                </a:solidFill>
                <a:latin typeface="Calibri"/>
                <a:ea typeface="Calibri"/>
                <a:cs typeface="Calibri"/>
                <a:sym typeface="Calibri"/>
              </a:rPr>
              <a:t>Lambeth Palace.</a:t>
            </a:r>
            <a:endParaRPr b="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pic>
        <p:nvPicPr>
          <p:cNvPr id="358" name="Google Shape;358;g3a30620db97_0_15"/>
          <p:cNvPicPr preferRelativeResize="0"/>
          <p:nvPr/>
        </p:nvPicPr>
        <p:blipFill rotWithShape="1">
          <a:blip r:embed="rId3">
            <a:alphaModFix/>
          </a:blip>
          <a:srcRect b="0" l="0" r="0" t="0"/>
          <a:stretch/>
        </p:blipFill>
        <p:spPr>
          <a:xfrm>
            <a:off x="0" y="0"/>
            <a:ext cx="841321" cy="841321"/>
          </a:xfrm>
          <a:prstGeom prst="rect">
            <a:avLst/>
          </a:prstGeom>
          <a:noFill/>
          <a:ln>
            <a:noFill/>
          </a:ln>
        </p:spPr>
      </p:pic>
      <p:pic>
        <p:nvPicPr>
          <p:cNvPr id="359" name="Google Shape;359;g3a30620db97_0_15"/>
          <p:cNvPicPr preferRelativeResize="0"/>
          <p:nvPr/>
        </p:nvPicPr>
        <p:blipFill rotWithShape="1">
          <a:blip r:embed="rId3">
            <a:alphaModFix/>
          </a:blip>
          <a:srcRect b="0" l="0" r="0" t="0"/>
          <a:stretch/>
        </p:blipFill>
        <p:spPr>
          <a:xfrm>
            <a:off x="11350679" y="6016679"/>
            <a:ext cx="841321" cy="841321"/>
          </a:xfrm>
          <a:prstGeom prst="rect">
            <a:avLst/>
          </a:prstGeom>
          <a:noFill/>
          <a:ln>
            <a:noFill/>
          </a:ln>
        </p:spPr>
      </p:pic>
      <p:pic>
        <p:nvPicPr>
          <p:cNvPr id="360" name="Google Shape;360;g3a30620db97_0_15"/>
          <p:cNvPicPr preferRelativeResize="0"/>
          <p:nvPr/>
        </p:nvPicPr>
        <p:blipFill>
          <a:blip r:embed="rId4">
            <a:alphaModFix/>
          </a:blip>
          <a:stretch>
            <a:fillRect/>
          </a:stretch>
        </p:blipFill>
        <p:spPr>
          <a:xfrm>
            <a:off x="239652" y="1413855"/>
            <a:ext cx="5544847" cy="3695662"/>
          </a:xfrm>
          <a:prstGeom prst="rect">
            <a:avLst/>
          </a:prstGeom>
          <a:noFill/>
          <a:ln>
            <a:noFill/>
          </a:ln>
        </p:spPr>
      </p:pic>
      <p:sp>
        <p:nvSpPr>
          <p:cNvPr id="361" name="Google Shape;361;g3a30620db97_0_15"/>
          <p:cNvSpPr txBox="1"/>
          <p:nvPr/>
        </p:nvSpPr>
        <p:spPr>
          <a:xfrm>
            <a:off x="2784500" y="5126532"/>
            <a:ext cx="30000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GB"/>
              <a:t>Picture © Anna Young</a:t>
            </a:r>
            <a:endParaRPr i="1"/>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365" name="Shape 365"/>
        <p:cNvGrpSpPr/>
        <p:nvPr/>
      </p:nvGrpSpPr>
      <p:grpSpPr>
        <a:xfrm>
          <a:off x="0" y="0"/>
          <a:ext cx="0" cy="0"/>
          <a:chOff x="0" y="0"/>
          <a:chExt cx="0" cy="0"/>
        </a:xfrm>
      </p:grpSpPr>
      <p:sp>
        <p:nvSpPr>
          <p:cNvPr id="366" name="Google Shape;366;g3a30620db97_0_9"/>
          <p:cNvSpPr txBox="1"/>
          <p:nvPr/>
        </p:nvSpPr>
        <p:spPr>
          <a:xfrm>
            <a:off x="1004170" y="1229134"/>
            <a:ext cx="10183800" cy="46338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The project has also been involved with Gypsy, Roma and Traveller issues outside of its ecclesiastical remit, promoting the activities of a wealth of Moving For Change partner activities and adding its weight – through the signatures of </a:t>
            </a:r>
            <a:r>
              <a:rPr b="1" lang="en-GB" sz="1800">
                <a:solidFill>
                  <a:schemeClr val="dk1"/>
                </a:solidFill>
                <a:latin typeface="Calibri"/>
                <a:ea typeface="Calibri"/>
                <a:cs typeface="Calibri"/>
                <a:sym typeface="Calibri"/>
              </a:rPr>
              <a:t>Reverends Nicky Chater and Jonathan Herbert </a:t>
            </a:r>
            <a:r>
              <a:rPr lang="en-GB" sz="1800">
                <a:solidFill>
                  <a:schemeClr val="dk1"/>
                </a:solidFill>
                <a:latin typeface="Calibri"/>
                <a:ea typeface="Calibri"/>
                <a:cs typeface="Calibri"/>
                <a:sym typeface="Calibri"/>
              </a:rPr>
              <a:t>to an open letter responding to the actions of Greater Manchester Police towards young Gypsies and Travellers in November.</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In many ways, GRTFC has sought to reduce misunderstanding and mistrust on both sides of the church-communities divide, calling for contributions from members of the communities to a survey of their experiences with the church while also staging a series of performances across the country of the educational play </a:t>
            </a:r>
            <a:r>
              <a:rPr b="1" lang="en-GB" sz="1800">
                <a:solidFill>
                  <a:schemeClr val="dk1"/>
                </a:solidFill>
                <a:latin typeface="Calibri"/>
                <a:ea typeface="Calibri"/>
                <a:cs typeface="Calibri"/>
                <a:sym typeface="Calibri"/>
              </a:rPr>
              <a:t>Crystal’s Vardo, </a:t>
            </a:r>
            <a:r>
              <a:rPr lang="en-GB" sz="1800">
                <a:solidFill>
                  <a:schemeClr val="dk1"/>
                </a:solidFill>
                <a:latin typeface="Calibri"/>
                <a:ea typeface="Calibri"/>
                <a:cs typeface="Calibri"/>
                <a:sym typeface="Calibri"/>
              </a:rPr>
              <a:t>in association with the </a:t>
            </a:r>
            <a:r>
              <a:rPr b="1" lang="en-GB" sz="1800">
                <a:solidFill>
                  <a:schemeClr val="dk1"/>
                </a:solidFill>
                <a:latin typeface="Calibri"/>
                <a:ea typeface="Calibri"/>
                <a:cs typeface="Calibri"/>
                <a:sym typeface="Calibri"/>
              </a:rPr>
              <a:t>Church of England’s Racial Justice Unit.</a:t>
            </a:r>
            <a:endParaRPr b="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GRTFC can also be seen as part of an ongoing trend among the churches to address issues of racism, with the appointments of the first two Church of England Lead </a:t>
            </a:r>
            <a:r>
              <a:rPr b="1" lang="en-GB" sz="1800">
                <a:solidFill>
                  <a:schemeClr val="dk1"/>
                </a:solidFill>
                <a:latin typeface="Calibri"/>
                <a:ea typeface="Calibri"/>
                <a:cs typeface="Calibri"/>
                <a:sym typeface="Calibri"/>
              </a:rPr>
              <a:t>Bishops for Racial Justice </a:t>
            </a:r>
            <a:r>
              <a:rPr lang="en-GB" sz="1800">
                <a:solidFill>
                  <a:schemeClr val="dk1"/>
                </a:solidFill>
                <a:latin typeface="Calibri"/>
                <a:ea typeface="Calibri"/>
                <a:cs typeface="Calibri"/>
                <a:sym typeface="Calibri"/>
              </a:rPr>
              <a:t>as well as that of the </a:t>
            </a:r>
            <a:r>
              <a:rPr b="1" lang="en-GB" sz="1800">
                <a:solidFill>
                  <a:schemeClr val="dk1"/>
                </a:solidFill>
                <a:latin typeface="Calibri"/>
                <a:ea typeface="Calibri"/>
                <a:cs typeface="Calibri"/>
                <a:sym typeface="Calibri"/>
              </a:rPr>
              <a:t>Racial Justice Education Adviser</a:t>
            </a:r>
            <a:r>
              <a:rPr lang="en-GB" sz="1800">
                <a:solidFill>
                  <a:schemeClr val="dk1"/>
                </a:solidFill>
                <a:latin typeface="Calibri"/>
                <a:ea typeface="Calibri"/>
                <a:cs typeface="Calibri"/>
                <a:sym typeface="Calibri"/>
              </a:rPr>
              <a:t> in York. How far this impetus will carry GRTFC is anybody’s guess but – with a conference at</a:t>
            </a:r>
            <a:r>
              <a:rPr b="1" lang="en-GB" sz="1800">
                <a:solidFill>
                  <a:schemeClr val="dk1"/>
                </a:solidFill>
                <a:latin typeface="Calibri"/>
                <a:ea typeface="Calibri"/>
                <a:cs typeface="Calibri"/>
                <a:sym typeface="Calibri"/>
              </a:rPr>
              <a:t> Salisbury Cathedral </a:t>
            </a:r>
            <a:r>
              <a:rPr lang="en-GB" sz="1800">
                <a:solidFill>
                  <a:schemeClr val="dk1"/>
                </a:solidFill>
                <a:latin typeface="Calibri"/>
                <a:ea typeface="Calibri"/>
                <a:cs typeface="Calibri"/>
                <a:sym typeface="Calibri"/>
              </a:rPr>
              <a:t>due to take place in July 2025 - the outlook is extremely good.</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pic>
        <p:nvPicPr>
          <p:cNvPr id="367" name="Google Shape;367;g3a30620db97_0_9"/>
          <p:cNvPicPr preferRelativeResize="0"/>
          <p:nvPr/>
        </p:nvPicPr>
        <p:blipFill rotWithShape="1">
          <a:blip r:embed="rId3">
            <a:alphaModFix/>
          </a:blip>
          <a:srcRect b="0" l="0" r="0" t="0"/>
          <a:stretch/>
        </p:blipFill>
        <p:spPr>
          <a:xfrm>
            <a:off x="0" y="6016679"/>
            <a:ext cx="841321" cy="841321"/>
          </a:xfrm>
          <a:prstGeom prst="rect">
            <a:avLst/>
          </a:prstGeom>
          <a:noFill/>
          <a:ln>
            <a:noFill/>
          </a:ln>
        </p:spPr>
      </p:pic>
      <p:pic>
        <p:nvPicPr>
          <p:cNvPr id="368" name="Google Shape;368;g3a30620db97_0_9"/>
          <p:cNvPicPr preferRelativeResize="0"/>
          <p:nvPr/>
        </p:nvPicPr>
        <p:blipFill rotWithShape="1">
          <a:blip r:embed="rId3">
            <a:alphaModFix/>
          </a:blip>
          <a:srcRect b="0" l="0" r="0" t="0"/>
          <a:stretch/>
        </p:blipFill>
        <p:spPr>
          <a:xfrm>
            <a:off x="11350679" y="0"/>
            <a:ext cx="841321" cy="84132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372" name="Shape 372"/>
        <p:cNvGrpSpPr/>
        <p:nvPr/>
      </p:nvGrpSpPr>
      <p:grpSpPr>
        <a:xfrm>
          <a:off x="0" y="0"/>
          <a:ext cx="0" cy="0"/>
          <a:chOff x="0" y="0"/>
          <a:chExt cx="0" cy="0"/>
        </a:xfrm>
      </p:grpSpPr>
      <p:sp>
        <p:nvSpPr>
          <p:cNvPr id="373" name="Google Shape;373;g3a30620db97_0_23"/>
          <p:cNvSpPr txBox="1"/>
          <p:nvPr/>
        </p:nvSpPr>
        <p:spPr>
          <a:xfrm>
            <a:off x="6344225" y="269850"/>
            <a:ext cx="5295600" cy="67089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Transit Site Project</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Initially set up to engage the community about their experiences of stopping places, this project developed into an overview of all kinds of stopping place. .An initial series of FoI requests, undertaken by </a:t>
            </a:r>
            <a:r>
              <a:rPr b="1" lang="en-GB" sz="1800">
                <a:solidFill>
                  <a:schemeClr val="dk1"/>
                </a:solidFill>
                <a:latin typeface="Calibri"/>
                <a:ea typeface="Calibri"/>
                <a:cs typeface="Calibri"/>
                <a:sym typeface="Calibri"/>
              </a:rPr>
              <a:t>Friends, Families and Travcellers, </a:t>
            </a:r>
            <a:r>
              <a:rPr lang="en-GB" sz="1800">
                <a:solidFill>
                  <a:schemeClr val="dk1"/>
                </a:solidFill>
                <a:latin typeface="Calibri"/>
                <a:ea typeface="Calibri"/>
                <a:cs typeface="Calibri"/>
                <a:sym typeface="Calibri"/>
              </a:rPr>
              <a:t>revealed that:</a:t>
            </a:r>
            <a:endParaRPr sz="1800">
              <a:solidFill>
                <a:schemeClr val="dk1"/>
              </a:solidFill>
              <a:latin typeface="Calibri"/>
              <a:ea typeface="Calibri"/>
              <a:cs typeface="Calibri"/>
              <a:sym typeface="Calibri"/>
            </a:endParaRPr>
          </a:p>
          <a:p>
            <a:pPr indent="-342900" lvl="0" marL="457200" marR="0" rtl="0" algn="ctr">
              <a:lnSpc>
                <a:spcPct val="107000"/>
              </a:lnSpc>
              <a:spcBef>
                <a:spcPts val="800"/>
              </a:spcBef>
              <a:spcAft>
                <a:spcPts val="0"/>
              </a:spcAft>
              <a:buClr>
                <a:schemeClr val="dk1"/>
              </a:buClr>
              <a:buSzPts val="1800"/>
              <a:buFont typeface="Calibri"/>
              <a:buChar char="●"/>
            </a:pPr>
            <a:r>
              <a:rPr b="1" lang="en-GB" sz="1800">
                <a:solidFill>
                  <a:schemeClr val="dk1"/>
                </a:solidFill>
                <a:latin typeface="Calibri"/>
                <a:ea typeface="Calibri"/>
                <a:cs typeface="Calibri"/>
                <a:sym typeface="Calibri"/>
              </a:rPr>
              <a:t>92% </a:t>
            </a:r>
            <a:r>
              <a:rPr lang="en-GB" sz="1800">
                <a:solidFill>
                  <a:schemeClr val="dk1"/>
                </a:solidFill>
                <a:latin typeface="Calibri"/>
                <a:ea typeface="Calibri"/>
                <a:cs typeface="Calibri"/>
                <a:sym typeface="Calibri"/>
              </a:rPr>
              <a:t>of authorities had </a:t>
            </a:r>
            <a:r>
              <a:rPr b="1" lang="en-GB" sz="1800">
                <a:solidFill>
                  <a:schemeClr val="dk1"/>
                </a:solidFill>
                <a:latin typeface="Calibri"/>
                <a:ea typeface="Calibri"/>
                <a:cs typeface="Calibri"/>
                <a:sym typeface="Calibri"/>
              </a:rPr>
              <a:t>no transit sites or pitches</a:t>
            </a:r>
            <a:endParaRPr b="1" sz="1800">
              <a:solidFill>
                <a:schemeClr val="dk1"/>
              </a:solidFill>
              <a:latin typeface="Calibri"/>
              <a:ea typeface="Calibri"/>
              <a:cs typeface="Calibri"/>
              <a:sym typeface="Calibri"/>
            </a:endParaRPr>
          </a:p>
          <a:p>
            <a:pPr indent="-342900" lvl="0" marL="457200" marR="0" rtl="0" algn="ctr">
              <a:lnSpc>
                <a:spcPct val="107000"/>
              </a:lnSpc>
              <a:spcBef>
                <a:spcPts val="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Only </a:t>
            </a:r>
            <a:r>
              <a:rPr b="1" lang="en-GB" sz="1800">
                <a:solidFill>
                  <a:schemeClr val="dk1"/>
                </a:solidFill>
                <a:latin typeface="Calibri"/>
                <a:ea typeface="Calibri"/>
                <a:cs typeface="Calibri"/>
                <a:sym typeface="Calibri"/>
              </a:rPr>
              <a:t>9% </a:t>
            </a:r>
            <a:r>
              <a:rPr lang="en-GB" sz="1800">
                <a:solidFill>
                  <a:schemeClr val="dk1"/>
                </a:solidFill>
                <a:latin typeface="Calibri"/>
                <a:ea typeface="Calibri"/>
                <a:cs typeface="Calibri"/>
                <a:sym typeface="Calibri"/>
              </a:rPr>
              <a:t>of local authorities reported having </a:t>
            </a:r>
            <a:r>
              <a:rPr b="1" lang="en-GB" sz="1800">
                <a:solidFill>
                  <a:schemeClr val="dk1"/>
                </a:solidFill>
                <a:latin typeface="Calibri"/>
                <a:ea typeface="Calibri"/>
                <a:cs typeface="Calibri"/>
                <a:sym typeface="Calibri"/>
              </a:rPr>
              <a:t>transit site provision</a:t>
            </a:r>
            <a:r>
              <a:rPr lang="en-GB"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342900" lvl="0" marL="457200" marR="0" rtl="0" algn="ctr">
              <a:lnSpc>
                <a:spcPct val="107000"/>
              </a:lnSpc>
              <a:spcBef>
                <a:spcPts val="0"/>
              </a:spcBef>
              <a:spcAft>
                <a:spcPts val="0"/>
              </a:spcAft>
              <a:buClr>
                <a:schemeClr val="dk1"/>
              </a:buClr>
              <a:buSzPts val="1800"/>
              <a:buFont typeface="Calibri"/>
              <a:buChar char="●"/>
            </a:pPr>
            <a:r>
              <a:rPr b="1" lang="en-GB" sz="1800">
                <a:solidFill>
                  <a:schemeClr val="dk1"/>
                </a:solidFill>
                <a:latin typeface="Calibri"/>
                <a:ea typeface="Calibri"/>
                <a:cs typeface="Calibri"/>
                <a:sym typeface="Calibri"/>
              </a:rPr>
              <a:t>39% </a:t>
            </a:r>
            <a:r>
              <a:rPr lang="en-GB" sz="1800">
                <a:solidFill>
                  <a:schemeClr val="dk1"/>
                </a:solidFill>
                <a:latin typeface="Calibri"/>
                <a:ea typeface="Calibri"/>
                <a:cs typeface="Calibri"/>
                <a:sym typeface="Calibri"/>
              </a:rPr>
              <a:t>of authorities with transit sites indicated that </a:t>
            </a:r>
            <a:r>
              <a:rPr b="1" lang="en-GB" sz="1800">
                <a:solidFill>
                  <a:schemeClr val="dk1"/>
                </a:solidFill>
                <a:latin typeface="Calibri"/>
                <a:ea typeface="Calibri"/>
                <a:cs typeface="Calibri"/>
                <a:sym typeface="Calibri"/>
              </a:rPr>
              <a:t>the police had used legal powers </a:t>
            </a:r>
            <a:r>
              <a:rPr lang="en-GB" sz="1800">
                <a:solidFill>
                  <a:schemeClr val="dk1"/>
                </a:solidFill>
                <a:latin typeface="Calibri"/>
                <a:ea typeface="Calibri"/>
                <a:cs typeface="Calibri"/>
                <a:sym typeface="Calibri"/>
              </a:rPr>
              <a:t>to direct Gypsies and Travellers to these sites.</a:t>
            </a:r>
            <a:endParaRPr sz="1800">
              <a:solidFill>
                <a:schemeClr val="dk1"/>
              </a:solidFill>
              <a:latin typeface="Calibri"/>
              <a:ea typeface="Calibri"/>
              <a:cs typeface="Calibri"/>
              <a:sym typeface="Calibri"/>
            </a:endParaRPr>
          </a:p>
          <a:p>
            <a:pPr indent="-342900" lvl="0" marL="457200" marR="0" rtl="0" algn="ctr">
              <a:lnSpc>
                <a:spcPct val="107000"/>
              </a:lnSpc>
              <a:spcBef>
                <a:spcPts val="0"/>
              </a:spcBef>
              <a:spcAft>
                <a:spcPts val="0"/>
              </a:spcAft>
              <a:buClr>
                <a:schemeClr val="dk1"/>
              </a:buClr>
              <a:buSzPts val="1800"/>
              <a:buFont typeface="Calibri"/>
              <a:buChar char="●"/>
            </a:pPr>
            <a:r>
              <a:rPr b="1" lang="en-GB" sz="1800">
                <a:solidFill>
                  <a:schemeClr val="dk1"/>
                </a:solidFill>
                <a:latin typeface="Calibri"/>
                <a:ea typeface="Calibri"/>
                <a:cs typeface="Calibri"/>
                <a:sym typeface="Calibri"/>
              </a:rPr>
              <a:t>74%</a:t>
            </a:r>
            <a:r>
              <a:rPr lang="en-GB" sz="1800">
                <a:solidFill>
                  <a:schemeClr val="dk1"/>
                </a:solidFill>
                <a:latin typeface="Calibri"/>
                <a:ea typeface="Calibri"/>
                <a:cs typeface="Calibri"/>
                <a:sym typeface="Calibri"/>
              </a:rPr>
              <a:t> of authorities with transit sites imposed a </a:t>
            </a:r>
            <a:r>
              <a:rPr b="1" lang="en-GB" sz="1800">
                <a:solidFill>
                  <a:schemeClr val="dk1"/>
                </a:solidFill>
                <a:latin typeface="Calibri"/>
                <a:ea typeface="Calibri"/>
                <a:cs typeface="Calibri"/>
                <a:sym typeface="Calibri"/>
              </a:rPr>
              <a:t>maximum stay </a:t>
            </a:r>
            <a:r>
              <a:rPr lang="en-GB" sz="1800">
                <a:solidFill>
                  <a:schemeClr val="dk1"/>
                </a:solidFill>
                <a:latin typeface="Calibri"/>
                <a:ea typeface="Calibri"/>
                <a:cs typeface="Calibri"/>
                <a:sym typeface="Calibri"/>
              </a:rPr>
              <a:t>between 14 and 180 days </a:t>
            </a:r>
            <a:endParaRPr sz="1800">
              <a:solidFill>
                <a:schemeClr val="dk1"/>
              </a:solidFill>
              <a:latin typeface="Calibri"/>
              <a:ea typeface="Calibri"/>
              <a:cs typeface="Calibri"/>
              <a:sym typeface="Calibri"/>
            </a:endParaRPr>
          </a:p>
          <a:p>
            <a:pPr indent="-342900" lvl="0" marL="457200" marR="0" rtl="0" algn="ctr">
              <a:lnSpc>
                <a:spcPct val="107000"/>
              </a:lnSpc>
              <a:spcBef>
                <a:spcPts val="0"/>
              </a:spcBef>
              <a:spcAft>
                <a:spcPts val="0"/>
              </a:spcAft>
              <a:buClr>
                <a:schemeClr val="dk1"/>
              </a:buClr>
              <a:buSzPts val="1800"/>
              <a:buFont typeface="Calibri"/>
              <a:buChar char="●"/>
            </a:pPr>
            <a:r>
              <a:rPr b="1" lang="en-GB" sz="1800">
                <a:solidFill>
                  <a:schemeClr val="dk1"/>
                </a:solidFill>
                <a:latin typeface="Calibri"/>
                <a:ea typeface="Calibri"/>
                <a:cs typeface="Calibri"/>
                <a:sym typeface="Calibri"/>
              </a:rPr>
              <a:t>58% </a:t>
            </a:r>
            <a:r>
              <a:rPr lang="en-GB" sz="1800">
                <a:solidFill>
                  <a:schemeClr val="dk1"/>
                </a:solidFill>
                <a:latin typeface="Calibri"/>
                <a:ea typeface="Calibri"/>
                <a:cs typeface="Calibri"/>
                <a:sym typeface="Calibri"/>
              </a:rPr>
              <a:t>of authorities enforced a </a:t>
            </a:r>
            <a:r>
              <a:rPr b="1" lang="en-GB" sz="1800">
                <a:solidFill>
                  <a:schemeClr val="dk1"/>
                </a:solidFill>
                <a:latin typeface="Calibri"/>
                <a:ea typeface="Calibri"/>
                <a:cs typeface="Calibri"/>
                <a:sym typeface="Calibri"/>
              </a:rPr>
              <a:t>minimum 'no return' period,</a:t>
            </a:r>
            <a:r>
              <a:rPr lang="en-GB" sz="1800">
                <a:solidFill>
                  <a:schemeClr val="dk1"/>
                </a:solidFill>
                <a:latin typeface="Calibri"/>
                <a:ea typeface="Calibri"/>
                <a:cs typeface="Calibri"/>
                <a:sym typeface="Calibri"/>
              </a:rPr>
              <a:t> ranging from 28 days to 365 days.</a:t>
            </a:r>
            <a:endParaRPr sz="1800">
              <a:solidFill>
                <a:schemeClr val="dk1"/>
              </a:solidFill>
              <a:latin typeface="Calibri"/>
              <a:ea typeface="Calibri"/>
              <a:cs typeface="Calibri"/>
              <a:sym typeface="Calibri"/>
            </a:endParaRPr>
          </a:p>
          <a:p>
            <a:pPr indent="-342900" lvl="0" marL="457200" marR="0" rtl="0" algn="ctr">
              <a:lnSpc>
                <a:spcPct val="107000"/>
              </a:lnSpc>
              <a:spcBef>
                <a:spcPts val="0"/>
              </a:spcBef>
              <a:spcAft>
                <a:spcPts val="0"/>
              </a:spcAft>
              <a:buClr>
                <a:schemeClr val="dk1"/>
              </a:buClr>
              <a:buSzPts val="1800"/>
              <a:buFont typeface="Calibri"/>
              <a:buChar char="●"/>
            </a:pPr>
            <a:r>
              <a:rPr b="1" lang="en-GB" sz="1800">
                <a:solidFill>
                  <a:schemeClr val="dk1"/>
                </a:solidFill>
                <a:latin typeface="Calibri"/>
                <a:ea typeface="Calibri"/>
                <a:cs typeface="Calibri"/>
                <a:sym typeface="Calibri"/>
              </a:rPr>
              <a:t>50% </a:t>
            </a:r>
            <a:r>
              <a:rPr lang="en-GB" sz="1800">
                <a:solidFill>
                  <a:schemeClr val="dk1"/>
                </a:solidFill>
                <a:latin typeface="Calibri"/>
                <a:ea typeface="Calibri"/>
                <a:cs typeface="Calibri"/>
                <a:sym typeface="Calibri"/>
              </a:rPr>
              <a:t>of authorities with transit sites </a:t>
            </a:r>
            <a:r>
              <a:rPr b="1" lang="en-GB" sz="1800">
                <a:solidFill>
                  <a:schemeClr val="dk1"/>
                </a:solidFill>
                <a:latin typeface="Calibri"/>
                <a:ea typeface="Calibri"/>
                <a:cs typeface="Calibri"/>
                <a:sym typeface="Calibri"/>
              </a:rPr>
              <a:t>charged extra fees</a:t>
            </a:r>
            <a:r>
              <a:rPr lang="en-GB" sz="1800">
                <a:solidFill>
                  <a:schemeClr val="dk1"/>
                </a:solidFill>
                <a:latin typeface="Calibri"/>
                <a:ea typeface="Calibri"/>
                <a:cs typeface="Calibri"/>
                <a:sym typeface="Calibri"/>
              </a:rPr>
              <a:t> for utilities, leading to greater financial burdens.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pic>
        <p:nvPicPr>
          <p:cNvPr id="374" name="Google Shape;374;g3a30620db97_0_23"/>
          <p:cNvPicPr preferRelativeResize="0"/>
          <p:nvPr/>
        </p:nvPicPr>
        <p:blipFill rotWithShape="1">
          <a:blip r:embed="rId3">
            <a:alphaModFix/>
          </a:blip>
          <a:srcRect b="0" l="0" r="0" t="0"/>
          <a:stretch/>
        </p:blipFill>
        <p:spPr>
          <a:xfrm>
            <a:off x="0" y="0"/>
            <a:ext cx="841321" cy="841321"/>
          </a:xfrm>
          <a:prstGeom prst="rect">
            <a:avLst/>
          </a:prstGeom>
          <a:noFill/>
          <a:ln>
            <a:noFill/>
          </a:ln>
        </p:spPr>
      </p:pic>
      <p:pic>
        <p:nvPicPr>
          <p:cNvPr id="375" name="Google Shape;375;g3a30620db97_0_23"/>
          <p:cNvPicPr preferRelativeResize="0"/>
          <p:nvPr/>
        </p:nvPicPr>
        <p:blipFill rotWithShape="1">
          <a:blip r:embed="rId3">
            <a:alphaModFix/>
          </a:blip>
          <a:srcRect b="0" l="0" r="0" t="0"/>
          <a:stretch/>
        </p:blipFill>
        <p:spPr>
          <a:xfrm>
            <a:off x="11350679" y="6016679"/>
            <a:ext cx="841321" cy="841321"/>
          </a:xfrm>
          <a:prstGeom prst="rect">
            <a:avLst/>
          </a:prstGeom>
          <a:noFill/>
          <a:ln>
            <a:noFill/>
          </a:ln>
        </p:spPr>
      </p:pic>
      <p:pic>
        <p:nvPicPr>
          <p:cNvPr id="376" name="Google Shape;376;g3a30620db97_0_23"/>
          <p:cNvPicPr preferRelativeResize="0"/>
          <p:nvPr/>
        </p:nvPicPr>
        <p:blipFill rotWithShape="1">
          <a:blip r:embed="rId4">
            <a:alphaModFix/>
          </a:blip>
          <a:srcRect b="7086" l="0" r="0" t="11737"/>
          <a:stretch/>
        </p:blipFill>
        <p:spPr>
          <a:xfrm>
            <a:off x="220436" y="1468582"/>
            <a:ext cx="5772150" cy="3038475"/>
          </a:xfrm>
          <a:prstGeom prst="rect">
            <a:avLst/>
          </a:prstGeom>
          <a:noFill/>
          <a:ln>
            <a:noFill/>
          </a:ln>
        </p:spPr>
      </p:pic>
      <p:sp>
        <p:nvSpPr>
          <p:cNvPr id="377" name="Google Shape;377;g3a30620db97_0_23"/>
          <p:cNvSpPr txBox="1"/>
          <p:nvPr/>
        </p:nvSpPr>
        <p:spPr>
          <a:xfrm>
            <a:off x="2992575" y="4507050"/>
            <a:ext cx="30000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GB"/>
              <a:t>Picture © Mary Turner</a:t>
            </a:r>
            <a:endParaRPr i="1"/>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381" name="Shape 381"/>
        <p:cNvGrpSpPr/>
        <p:nvPr/>
      </p:nvGrpSpPr>
      <p:grpSpPr>
        <a:xfrm>
          <a:off x="0" y="0"/>
          <a:ext cx="0" cy="0"/>
          <a:chOff x="0" y="0"/>
          <a:chExt cx="0" cy="0"/>
        </a:xfrm>
      </p:grpSpPr>
      <p:sp>
        <p:nvSpPr>
          <p:cNvPr id="382" name="Google Shape;382;g3a30620db97_0_30"/>
          <p:cNvSpPr txBox="1"/>
          <p:nvPr/>
        </p:nvSpPr>
        <p:spPr>
          <a:xfrm>
            <a:off x="1004170" y="1019730"/>
            <a:ext cx="10183800" cy="64239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Nineteen partners</a:t>
            </a:r>
            <a:r>
              <a:rPr lang="en-GB" sz="1800">
                <a:solidFill>
                  <a:schemeClr val="dk1"/>
                </a:solidFill>
                <a:latin typeface="Calibri"/>
                <a:ea typeface="Calibri"/>
                <a:cs typeface="Calibri"/>
                <a:sym typeface="Calibri"/>
              </a:rPr>
              <a:t> from across the UK were provided with interview questions, participant vouchers and consent forms. Interviews took place with </a:t>
            </a:r>
            <a:r>
              <a:rPr b="1" lang="en-GB" sz="1800">
                <a:solidFill>
                  <a:schemeClr val="dk1"/>
                </a:solidFill>
                <a:latin typeface="Calibri"/>
                <a:ea typeface="Calibri"/>
                <a:cs typeface="Calibri"/>
                <a:sym typeface="Calibri"/>
              </a:rPr>
              <a:t>93 members of Gypsy and Traveller communities.</a:t>
            </a: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Romany Gypsies and Irish Travellers accounted for almost two-thirds (64%</a:t>
            </a:r>
            <a:r>
              <a:rPr lang="en-GB" sz="1800">
                <a:solidFill>
                  <a:schemeClr val="dk1"/>
                </a:solidFill>
                <a:latin typeface="Calibri"/>
                <a:ea typeface="Calibri"/>
                <a:cs typeface="Calibri"/>
                <a:sym typeface="Calibri"/>
              </a:rPr>
              <a:t>), </a:t>
            </a:r>
            <a:r>
              <a:rPr b="1" lang="en-GB" sz="1800">
                <a:solidFill>
                  <a:schemeClr val="dk1"/>
                </a:solidFill>
                <a:latin typeface="Calibri"/>
                <a:ea typeface="Calibri"/>
                <a:cs typeface="Calibri"/>
                <a:sym typeface="Calibri"/>
              </a:rPr>
              <a:t>New Travellers </a:t>
            </a:r>
            <a:r>
              <a:rPr lang="en-GB" sz="1800">
                <a:solidFill>
                  <a:schemeClr val="dk1"/>
                </a:solidFill>
                <a:latin typeface="Calibri"/>
                <a:ea typeface="Calibri"/>
                <a:cs typeface="Calibri"/>
                <a:sym typeface="Calibri"/>
              </a:rPr>
              <a:t>were well represented (19%).  We also heard from </a:t>
            </a:r>
            <a:r>
              <a:rPr b="1" lang="en-GB" sz="1800">
                <a:solidFill>
                  <a:schemeClr val="dk1"/>
                </a:solidFill>
                <a:latin typeface="Calibri"/>
                <a:ea typeface="Calibri"/>
                <a:cs typeface="Calibri"/>
                <a:sym typeface="Calibri"/>
              </a:rPr>
              <a:t>Welsh Gypsies, Scottish Travellers/Gypsies and two Showmen.</a:t>
            </a:r>
            <a:endParaRPr b="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Some basic patterns have already become apparent:</a:t>
            </a:r>
            <a:endParaRPr sz="1800">
              <a:solidFill>
                <a:schemeClr val="dk1"/>
              </a:solidFill>
              <a:latin typeface="Calibri"/>
              <a:ea typeface="Calibri"/>
              <a:cs typeface="Calibri"/>
              <a:sym typeface="Calibri"/>
            </a:endParaRPr>
          </a:p>
          <a:p>
            <a:pPr indent="-342900" lvl="0" marL="457200" marR="0" rtl="0" algn="ctr">
              <a:lnSpc>
                <a:spcPct val="107000"/>
              </a:lnSpc>
              <a:spcBef>
                <a:spcPts val="800"/>
              </a:spcBef>
              <a:spcAft>
                <a:spcPts val="0"/>
              </a:spcAft>
              <a:buClr>
                <a:schemeClr val="dk1"/>
              </a:buClr>
              <a:buSzPts val="1800"/>
              <a:buFont typeface="Calibri"/>
              <a:buChar char="●"/>
            </a:pPr>
            <a:r>
              <a:rPr lang="en-GB" sz="1800">
                <a:solidFill>
                  <a:schemeClr val="dk1"/>
                </a:solidFill>
                <a:latin typeface="Calibri"/>
                <a:ea typeface="Calibri"/>
                <a:cs typeface="Calibri"/>
                <a:sym typeface="Calibri"/>
              </a:rPr>
              <a:t>People’s ‘ideal’ transit provision is fairly basic – </a:t>
            </a:r>
            <a:r>
              <a:rPr b="1" lang="en-GB" sz="1800">
                <a:solidFill>
                  <a:schemeClr val="dk1"/>
                </a:solidFill>
                <a:latin typeface="Calibri"/>
                <a:ea typeface="Calibri"/>
                <a:cs typeface="Calibri"/>
                <a:sym typeface="Calibri"/>
              </a:rPr>
              <a:t>clean, safe, with water, and toilet facilities.</a:t>
            </a:r>
            <a:endParaRPr b="1" sz="1800">
              <a:solidFill>
                <a:schemeClr val="dk1"/>
              </a:solidFill>
              <a:latin typeface="Calibri"/>
              <a:ea typeface="Calibri"/>
              <a:cs typeface="Calibri"/>
              <a:sym typeface="Calibri"/>
            </a:endParaRPr>
          </a:p>
          <a:p>
            <a:pPr indent="-342900" lvl="0" marL="457200" marR="0" rtl="0" algn="ctr">
              <a:lnSpc>
                <a:spcPct val="107000"/>
              </a:lnSpc>
              <a:spcBef>
                <a:spcPts val="0"/>
              </a:spcBef>
              <a:spcAft>
                <a:spcPts val="0"/>
              </a:spcAft>
              <a:buClr>
                <a:schemeClr val="dk1"/>
              </a:buClr>
              <a:buSzPts val="1800"/>
              <a:buFont typeface="Calibri"/>
              <a:buChar char="●"/>
            </a:pPr>
            <a:r>
              <a:rPr b="1" lang="en-GB" sz="1800">
                <a:solidFill>
                  <a:schemeClr val="dk1"/>
                </a:solidFill>
                <a:latin typeface="Calibri"/>
                <a:ea typeface="Calibri"/>
                <a:cs typeface="Calibri"/>
                <a:sym typeface="Calibri"/>
              </a:rPr>
              <a:t>Only 19 people </a:t>
            </a:r>
            <a:r>
              <a:rPr lang="en-GB" sz="1800">
                <a:solidFill>
                  <a:schemeClr val="dk1"/>
                </a:solidFill>
                <a:latin typeface="Calibri"/>
                <a:ea typeface="Calibri"/>
                <a:cs typeface="Calibri"/>
                <a:sym typeface="Calibri"/>
              </a:rPr>
              <a:t>we spoke to had used transit provision in </a:t>
            </a:r>
            <a:r>
              <a:rPr b="1" lang="en-GB" sz="1800">
                <a:solidFill>
                  <a:schemeClr val="dk1"/>
                </a:solidFill>
                <a:latin typeface="Calibri"/>
                <a:ea typeface="Calibri"/>
                <a:cs typeface="Calibri"/>
                <a:sym typeface="Calibri"/>
              </a:rPr>
              <a:t>the last 12 months.</a:t>
            </a:r>
            <a:endParaRPr b="1" sz="1800">
              <a:solidFill>
                <a:schemeClr val="dk1"/>
              </a:solidFill>
              <a:latin typeface="Calibri"/>
              <a:ea typeface="Calibri"/>
              <a:cs typeface="Calibri"/>
              <a:sym typeface="Calibri"/>
            </a:endParaRPr>
          </a:p>
          <a:p>
            <a:pPr indent="-342900" lvl="0" marL="457200" marR="0" rtl="0" algn="ctr">
              <a:lnSpc>
                <a:spcPct val="107000"/>
              </a:lnSpc>
              <a:spcBef>
                <a:spcPts val="0"/>
              </a:spcBef>
              <a:spcAft>
                <a:spcPts val="0"/>
              </a:spcAft>
              <a:buClr>
                <a:schemeClr val="dk1"/>
              </a:buClr>
              <a:buSzPts val="1800"/>
              <a:buFont typeface="Calibri"/>
              <a:buChar char="●"/>
            </a:pPr>
            <a:r>
              <a:rPr b="1" lang="en-GB" sz="1800">
                <a:solidFill>
                  <a:schemeClr val="dk1"/>
                </a:solidFill>
                <a:latin typeface="Calibri"/>
                <a:ea typeface="Calibri"/>
                <a:cs typeface="Calibri"/>
                <a:sym typeface="Calibri"/>
              </a:rPr>
              <a:t>48 people</a:t>
            </a:r>
            <a:r>
              <a:rPr lang="en-GB" sz="1800">
                <a:solidFill>
                  <a:schemeClr val="dk1"/>
                </a:solidFill>
                <a:latin typeface="Calibri"/>
                <a:ea typeface="Calibri"/>
                <a:cs typeface="Calibri"/>
                <a:sym typeface="Calibri"/>
              </a:rPr>
              <a:t> said there was </a:t>
            </a:r>
            <a:r>
              <a:rPr b="1" lang="en-GB" sz="1800">
                <a:solidFill>
                  <a:schemeClr val="dk1"/>
                </a:solidFill>
                <a:latin typeface="Calibri"/>
                <a:ea typeface="Calibri"/>
                <a:cs typeface="Calibri"/>
                <a:sym typeface="Calibri"/>
              </a:rPr>
              <a:t>no site</a:t>
            </a:r>
            <a:r>
              <a:rPr lang="en-GB" sz="1800">
                <a:solidFill>
                  <a:schemeClr val="dk1"/>
                </a:solidFill>
                <a:latin typeface="Calibri"/>
                <a:ea typeface="Calibri"/>
                <a:cs typeface="Calibri"/>
                <a:sym typeface="Calibri"/>
              </a:rPr>
              <a:t> provided in the area they travelled/wanted to travel.</a:t>
            </a:r>
            <a:endParaRPr sz="1800">
              <a:solidFill>
                <a:schemeClr val="dk1"/>
              </a:solidFill>
              <a:latin typeface="Calibri"/>
              <a:ea typeface="Calibri"/>
              <a:cs typeface="Calibri"/>
              <a:sym typeface="Calibri"/>
            </a:endParaRPr>
          </a:p>
          <a:p>
            <a:pPr indent="-342900" lvl="0" marL="457200" marR="0" rtl="0" algn="ctr">
              <a:lnSpc>
                <a:spcPct val="107000"/>
              </a:lnSpc>
              <a:spcBef>
                <a:spcPts val="0"/>
              </a:spcBef>
              <a:spcAft>
                <a:spcPts val="0"/>
              </a:spcAft>
              <a:buClr>
                <a:schemeClr val="dk1"/>
              </a:buClr>
              <a:buSzPts val="1800"/>
              <a:buFont typeface="Calibri"/>
              <a:buChar char="●"/>
            </a:pPr>
            <a:r>
              <a:rPr b="1" lang="en-GB" sz="1800">
                <a:solidFill>
                  <a:schemeClr val="dk1"/>
                </a:solidFill>
                <a:latin typeface="Calibri"/>
                <a:ea typeface="Calibri"/>
                <a:cs typeface="Calibri"/>
                <a:sym typeface="Calibri"/>
              </a:rPr>
              <a:t>10 people</a:t>
            </a:r>
            <a:r>
              <a:rPr lang="en-GB" sz="1800">
                <a:solidFill>
                  <a:schemeClr val="dk1"/>
                </a:solidFill>
                <a:latin typeface="Calibri"/>
                <a:ea typeface="Calibri"/>
                <a:cs typeface="Calibri"/>
                <a:sym typeface="Calibri"/>
              </a:rPr>
              <a:t> told us the</a:t>
            </a:r>
            <a:r>
              <a:rPr b="1" lang="en-GB" sz="1800">
                <a:solidFill>
                  <a:schemeClr val="dk1"/>
                </a:solidFill>
                <a:latin typeface="Calibri"/>
                <a:ea typeface="Calibri"/>
                <a:cs typeface="Calibri"/>
                <a:sym typeface="Calibri"/>
              </a:rPr>
              <a:t> costs were too high.</a:t>
            </a:r>
            <a:endParaRPr b="1" sz="1800">
              <a:solidFill>
                <a:schemeClr val="dk1"/>
              </a:solidFill>
              <a:latin typeface="Calibri"/>
              <a:ea typeface="Calibri"/>
              <a:cs typeface="Calibri"/>
              <a:sym typeface="Calibri"/>
            </a:endParaRPr>
          </a:p>
          <a:p>
            <a:pPr indent="-342900" lvl="0" marL="457200" marR="0" rtl="0" algn="ctr">
              <a:lnSpc>
                <a:spcPct val="107000"/>
              </a:lnSpc>
              <a:spcBef>
                <a:spcPts val="0"/>
              </a:spcBef>
              <a:spcAft>
                <a:spcPts val="0"/>
              </a:spcAft>
              <a:buClr>
                <a:schemeClr val="dk1"/>
              </a:buClr>
              <a:buSzPts val="1800"/>
              <a:buFont typeface="Calibri"/>
              <a:buChar char="●"/>
            </a:pPr>
            <a:r>
              <a:rPr b="1" lang="en-GB" sz="1800">
                <a:solidFill>
                  <a:schemeClr val="dk1"/>
                </a:solidFill>
                <a:latin typeface="Calibri"/>
                <a:ea typeface="Calibri"/>
                <a:cs typeface="Calibri"/>
                <a:sym typeface="Calibri"/>
              </a:rPr>
              <a:t>8 people</a:t>
            </a:r>
            <a:r>
              <a:rPr lang="en-GB" sz="1800">
                <a:solidFill>
                  <a:schemeClr val="dk1"/>
                </a:solidFill>
                <a:latin typeface="Calibri"/>
                <a:ea typeface="Calibri"/>
                <a:cs typeface="Calibri"/>
                <a:sym typeface="Calibri"/>
              </a:rPr>
              <a:t> said there was </a:t>
            </a:r>
            <a:r>
              <a:rPr b="1" lang="en-GB" sz="1800">
                <a:solidFill>
                  <a:schemeClr val="dk1"/>
                </a:solidFill>
                <a:latin typeface="Calibri"/>
                <a:ea typeface="Calibri"/>
                <a:cs typeface="Calibri"/>
                <a:sym typeface="Calibri"/>
              </a:rPr>
              <a:t>no space</a:t>
            </a:r>
            <a:r>
              <a:rPr lang="en-GB" sz="1800">
                <a:solidFill>
                  <a:schemeClr val="dk1"/>
                </a:solidFill>
                <a:latin typeface="Calibri"/>
                <a:ea typeface="Calibri"/>
                <a:cs typeface="Calibri"/>
                <a:sym typeface="Calibri"/>
              </a:rPr>
              <a:t> on the site they wanted to use.</a:t>
            </a:r>
            <a:endParaRPr sz="1800">
              <a:solidFill>
                <a:schemeClr val="dk1"/>
              </a:solidFill>
              <a:latin typeface="Calibri"/>
              <a:ea typeface="Calibri"/>
              <a:cs typeface="Calibri"/>
              <a:sym typeface="Calibri"/>
            </a:endParaRPr>
          </a:p>
          <a:p>
            <a:pPr indent="-342900" lvl="0" marL="457200" marR="0" rtl="0" algn="ctr">
              <a:lnSpc>
                <a:spcPct val="107000"/>
              </a:lnSpc>
              <a:spcBef>
                <a:spcPts val="0"/>
              </a:spcBef>
              <a:spcAft>
                <a:spcPts val="0"/>
              </a:spcAft>
              <a:buClr>
                <a:schemeClr val="dk1"/>
              </a:buClr>
              <a:buSzPts val="1800"/>
              <a:buFont typeface="Calibri"/>
              <a:buChar char="●"/>
            </a:pPr>
            <a:r>
              <a:rPr b="1" lang="en-GB" sz="1800">
                <a:solidFill>
                  <a:schemeClr val="dk1"/>
                </a:solidFill>
                <a:latin typeface="Calibri"/>
                <a:ea typeface="Calibri"/>
                <a:cs typeface="Calibri"/>
                <a:sym typeface="Calibri"/>
              </a:rPr>
              <a:t>The majority of people (82)</a:t>
            </a:r>
            <a:r>
              <a:rPr lang="en-GB" sz="1800">
                <a:solidFill>
                  <a:schemeClr val="dk1"/>
                </a:solidFill>
                <a:latin typeface="Calibri"/>
                <a:ea typeface="Calibri"/>
                <a:cs typeface="Calibri"/>
                <a:sym typeface="Calibri"/>
              </a:rPr>
              <a:t> said the local authority were </a:t>
            </a:r>
            <a:r>
              <a:rPr b="1" lang="en-GB" sz="1800">
                <a:solidFill>
                  <a:schemeClr val="dk1"/>
                </a:solidFill>
                <a:latin typeface="Calibri"/>
                <a:ea typeface="Calibri"/>
                <a:cs typeface="Calibri"/>
                <a:sym typeface="Calibri"/>
              </a:rPr>
              <a:t>NOT</a:t>
            </a:r>
            <a:r>
              <a:rPr lang="en-GB" sz="1800">
                <a:solidFill>
                  <a:schemeClr val="dk1"/>
                </a:solidFill>
                <a:latin typeface="Calibri"/>
                <a:ea typeface="Calibri"/>
                <a:cs typeface="Calibri"/>
                <a:sym typeface="Calibri"/>
              </a:rPr>
              <a:t> meeting the needs of Gypsy and Traveller communities. </a:t>
            </a:r>
            <a:endParaRPr sz="1800">
              <a:solidFill>
                <a:schemeClr val="dk1"/>
              </a:solidFill>
              <a:latin typeface="Calibri"/>
              <a:ea typeface="Calibri"/>
              <a:cs typeface="Calibri"/>
              <a:sym typeface="Calibri"/>
            </a:endParaRPr>
          </a:p>
          <a:p>
            <a:pPr indent="0" lvl="0" marL="457200" marR="0" rtl="0" algn="ctr">
              <a:lnSpc>
                <a:spcPct val="107000"/>
              </a:lnSpc>
              <a:spcBef>
                <a:spcPts val="80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As next year progresses, we expect to have a clearer view of the data we have received, but already it is becoming clear that this will be a major contributor to the future of Transit Sites across the country in years to come.</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pic>
        <p:nvPicPr>
          <p:cNvPr id="383" name="Google Shape;383;g3a30620db97_0_30"/>
          <p:cNvPicPr preferRelativeResize="0"/>
          <p:nvPr/>
        </p:nvPicPr>
        <p:blipFill rotWithShape="1">
          <a:blip r:embed="rId3">
            <a:alphaModFix/>
          </a:blip>
          <a:srcRect b="0" l="0" r="0" t="0"/>
          <a:stretch/>
        </p:blipFill>
        <p:spPr>
          <a:xfrm>
            <a:off x="0" y="6016679"/>
            <a:ext cx="841321" cy="841321"/>
          </a:xfrm>
          <a:prstGeom prst="rect">
            <a:avLst/>
          </a:prstGeom>
          <a:noFill/>
          <a:ln>
            <a:noFill/>
          </a:ln>
        </p:spPr>
      </p:pic>
      <p:pic>
        <p:nvPicPr>
          <p:cNvPr id="384" name="Google Shape;384;g3a30620db97_0_30"/>
          <p:cNvPicPr preferRelativeResize="0"/>
          <p:nvPr/>
        </p:nvPicPr>
        <p:blipFill rotWithShape="1">
          <a:blip r:embed="rId3">
            <a:alphaModFix/>
          </a:blip>
          <a:srcRect b="0" l="0" r="0" t="0"/>
          <a:stretch/>
        </p:blipFill>
        <p:spPr>
          <a:xfrm>
            <a:off x="11350679" y="0"/>
            <a:ext cx="841321" cy="84132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388" name="Shape 388"/>
        <p:cNvGrpSpPr/>
        <p:nvPr/>
      </p:nvGrpSpPr>
      <p:grpSpPr>
        <a:xfrm>
          <a:off x="0" y="0"/>
          <a:ext cx="0" cy="0"/>
          <a:chOff x="0" y="0"/>
          <a:chExt cx="0" cy="0"/>
        </a:xfrm>
      </p:grpSpPr>
      <p:sp>
        <p:nvSpPr>
          <p:cNvPr id="389" name="Google Shape;389;g3a30620db97_0_42"/>
          <p:cNvSpPr txBox="1"/>
          <p:nvPr/>
        </p:nvSpPr>
        <p:spPr>
          <a:xfrm>
            <a:off x="1057108" y="891459"/>
            <a:ext cx="10012800" cy="49377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1800"/>
              <a:buFont typeface="Arial"/>
              <a:buNone/>
            </a:pPr>
            <a:r>
              <a:rPr b="1" lang="en-GB" sz="2400">
                <a:solidFill>
                  <a:schemeClr val="dk1"/>
                </a:solidFill>
                <a:latin typeface="Calibri"/>
                <a:ea typeface="Calibri"/>
                <a:cs typeface="Calibri"/>
                <a:sym typeface="Calibri"/>
              </a:rPr>
              <a:t>Spotlight On </a:t>
            </a:r>
            <a:r>
              <a:rPr lang="en-GB" sz="2400">
                <a:solidFill>
                  <a:schemeClr val="dk1"/>
                </a:solidFill>
                <a:latin typeface="Calibri"/>
                <a:ea typeface="Calibri"/>
                <a:cs typeface="Calibri"/>
                <a:sym typeface="Calibri"/>
              </a:rPr>
              <a:t>Mentorships</a:t>
            </a:r>
            <a:endParaRPr sz="24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GATE Herts</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Star Smith</a:t>
            </a:r>
            <a:r>
              <a:rPr lang="en-GB" sz="1800">
                <a:solidFill>
                  <a:schemeClr val="dk1"/>
                </a:solidFill>
                <a:latin typeface="Calibri"/>
                <a:ea typeface="Calibri"/>
                <a:cs typeface="Calibri"/>
                <a:sym typeface="Calibri"/>
              </a:rPr>
              <a:t> joined the mentee programme in February 2024 at the age of 17. Her family were already using GATEHerts’ various services, which made her aware of the possibility of mentorship.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Over the course of this year, Star has been trained in </a:t>
            </a:r>
            <a:r>
              <a:rPr b="1" lang="en-GB" sz="1800">
                <a:solidFill>
                  <a:schemeClr val="dk1"/>
                </a:solidFill>
                <a:latin typeface="Calibri"/>
                <a:ea typeface="Calibri"/>
                <a:cs typeface="Calibri"/>
                <a:sym typeface="Calibri"/>
              </a:rPr>
              <a:t>Community Development, Safeguarding and Health and Safety at Work.</a:t>
            </a:r>
            <a:r>
              <a:rPr lang="en-GB" sz="1800">
                <a:solidFill>
                  <a:schemeClr val="dk1"/>
                </a:solidFill>
                <a:latin typeface="Calibri"/>
                <a:ea typeface="Calibri"/>
                <a:cs typeface="Calibri"/>
                <a:sym typeface="Calibri"/>
              </a:rPr>
              <a:t> Although she already had some computer experience, the mentorship developed her skills in Word and Excel, the latter particularly through shadowing GATEHerts’ Finance Officer.</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Star’s mentorship has also included data analysis regarding hate crime incidents, filling out progress reports, giving guidance on documents such as passport and driving licenses, and outreach with GATEHerts’ </a:t>
            </a:r>
            <a:r>
              <a:rPr b="1" lang="en-GB" sz="1800">
                <a:solidFill>
                  <a:schemeClr val="dk1"/>
                </a:solidFill>
                <a:latin typeface="Calibri"/>
                <a:ea typeface="Calibri"/>
                <a:cs typeface="Calibri"/>
                <a:sym typeface="Calibri"/>
              </a:rPr>
              <a:t>Community Advocate,</a:t>
            </a:r>
            <a:r>
              <a:rPr lang="en-GB" sz="1800">
                <a:solidFill>
                  <a:schemeClr val="dk1"/>
                </a:solidFill>
                <a:latin typeface="Calibri"/>
                <a:ea typeface="Calibri"/>
                <a:cs typeface="Calibri"/>
                <a:sym typeface="Calibri"/>
              </a:rPr>
              <a:t> to the point where a lot of young people ask for her now when they come in.</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Along with the growth in her confidence, Star’s mentorship has resulted in her decision to </a:t>
            </a:r>
            <a:r>
              <a:rPr b="1" lang="en-GB" sz="1800">
                <a:solidFill>
                  <a:schemeClr val="dk1"/>
                </a:solidFill>
                <a:latin typeface="Calibri"/>
                <a:ea typeface="Calibri"/>
                <a:cs typeface="Calibri"/>
                <a:sym typeface="Calibri"/>
              </a:rPr>
              <a:t>specialise in community advocacy</a:t>
            </a:r>
            <a:r>
              <a:rPr lang="en-GB" sz="1800">
                <a:solidFill>
                  <a:schemeClr val="dk1"/>
                </a:solidFill>
                <a:latin typeface="Calibri"/>
                <a:ea typeface="Calibri"/>
                <a:cs typeface="Calibri"/>
                <a:sym typeface="Calibri"/>
              </a:rPr>
              <a:t> among Gypsies and Travellers.</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p:txBody>
      </p:sp>
      <p:pic>
        <p:nvPicPr>
          <p:cNvPr id="390" name="Google Shape;390;g3a30620db97_0_42"/>
          <p:cNvPicPr preferRelativeResize="0"/>
          <p:nvPr/>
        </p:nvPicPr>
        <p:blipFill rotWithShape="1">
          <a:blip r:embed="rId3">
            <a:alphaModFix/>
          </a:blip>
          <a:srcRect b="0" l="0" r="0" t="0"/>
          <a:stretch/>
        </p:blipFill>
        <p:spPr>
          <a:xfrm>
            <a:off x="0" y="0"/>
            <a:ext cx="841321" cy="841321"/>
          </a:xfrm>
          <a:prstGeom prst="rect">
            <a:avLst/>
          </a:prstGeom>
          <a:noFill/>
          <a:ln>
            <a:noFill/>
          </a:ln>
        </p:spPr>
      </p:pic>
      <p:pic>
        <p:nvPicPr>
          <p:cNvPr id="391" name="Google Shape;391;g3a30620db97_0_42"/>
          <p:cNvPicPr preferRelativeResize="0"/>
          <p:nvPr/>
        </p:nvPicPr>
        <p:blipFill rotWithShape="1">
          <a:blip r:embed="rId3">
            <a:alphaModFix/>
          </a:blip>
          <a:srcRect b="0" l="0" r="0" t="0"/>
          <a:stretch/>
        </p:blipFill>
        <p:spPr>
          <a:xfrm>
            <a:off x="11350679" y="6016679"/>
            <a:ext cx="841321" cy="84132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395" name="Shape 395"/>
        <p:cNvGrpSpPr/>
        <p:nvPr/>
      </p:nvGrpSpPr>
      <p:grpSpPr>
        <a:xfrm>
          <a:off x="0" y="0"/>
          <a:ext cx="0" cy="0"/>
          <a:chOff x="0" y="0"/>
          <a:chExt cx="0" cy="0"/>
        </a:xfrm>
      </p:grpSpPr>
      <p:sp>
        <p:nvSpPr>
          <p:cNvPr id="396" name="Google Shape;396;g3a30620db97_0_49"/>
          <p:cNvSpPr txBox="1"/>
          <p:nvPr/>
        </p:nvSpPr>
        <p:spPr>
          <a:xfrm>
            <a:off x="5329475" y="269850"/>
            <a:ext cx="6310500" cy="70167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York Travellers’ Trust</a:t>
            </a:r>
            <a:endParaRPr b="0" i="0" sz="1400" u="none" cap="none" strike="noStrike">
              <a:solidFill>
                <a:srgbClr val="000000"/>
              </a:solidFill>
              <a:latin typeface="Arial"/>
              <a:ea typeface="Arial"/>
              <a:cs typeface="Arial"/>
              <a:sym typeface="Arial"/>
            </a:endParaRPr>
          </a:p>
          <a:p>
            <a:pPr indent="0" lvl="0" marL="457200" marR="0" rtl="0" algn="l">
              <a:lnSpc>
                <a:spcPct val="107000"/>
              </a:lnSpc>
              <a:spcBef>
                <a:spcPts val="800"/>
              </a:spcBef>
              <a:spcAft>
                <a:spcPts val="0"/>
              </a:spcAft>
              <a:buNone/>
            </a:pPr>
            <a:r>
              <a:rPr lang="en-GB" sz="1800">
                <a:solidFill>
                  <a:schemeClr val="dk1"/>
                </a:solidFill>
                <a:latin typeface="Calibri"/>
                <a:ea typeface="Calibri"/>
                <a:cs typeface="Calibri"/>
                <a:sym typeface="Calibri"/>
              </a:rPr>
              <a:t>An English Traveller in her 30s, </a:t>
            </a:r>
            <a:r>
              <a:rPr b="1" lang="en-GB" sz="1800">
                <a:solidFill>
                  <a:schemeClr val="dk1"/>
                </a:solidFill>
                <a:latin typeface="Calibri"/>
                <a:ea typeface="Calibri"/>
                <a:cs typeface="Calibri"/>
                <a:sym typeface="Calibri"/>
              </a:rPr>
              <a:t>Eleanor Tunney</a:t>
            </a:r>
            <a:r>
              <a:rPr lang="en-GB" sz="1800">
                <a:solidFill>
                  <a:schemeClr val="dk1"/>
                </a:solidFill>
                <a:latin typeface="Calibri"/>
                <a:ea typeface="Calibri"/>
                <a:cs typeface="Calibri"/>
                <a:sym typeface="Calibri"/>
              </a:rPr>
              <a:t> joined the York Travellers Trust (YTT) Mentorship scheme three years ago. </a:t>
            </a:r>
            <a:endParaRPr sz="1800">
              <a:solidFill>
                <a:schemeClr val="dk1"/>
              </a:solidFill>
              <a:latin typeface="Calibri"/>
              <a:ea typeface="Calibri"/>
              <a:cs typeface="Calibri"/>
              <a:sym typeface="Calibri"/>
            </a:endParaRPr>
          </a:p>
          <a:p>
            <a:pPr indent="0" lvl="0" marL="457200" marR="0" rtl="0" algn="l">
              <a:lnSpc>
                <a:spcPct val="107000"/>
              </a:lnSpc>
              <a:spcBef>
                <a:spcPts val="800"/>
              </a:spcBef>
              <a:spcAft>
                <a:spcPts val="0"/>
              </a:spcAft>
              <a:buNone/>
            </a:pPr>
            <a:r>
              <a:rPr lang="en-GB" sz="1800">
                <a:solidFill>
                  <a:schemeClr val="dk1"/>
                </a:solidFill>
                <a:latin typeface="Calibri"/>
                <a:ea typeface="Calibri"/>
                <a:cs typeface="Calibri"/>
                <a:sym typeface="Calibri"/>
              </a:rPr>
              <a:t>Alongside community outreach and event organisation, Eleanor engaged in interviews, education research and Covid research with the </a:t>
            </a:r>
            <a:r>
              <a:rPr b="1" lang="en-GB" sz="1800">
                <a:solidFill>
                  <a:schemeClr val="dk1"/>
                </a:solidFill>
                <a:latin typeface="Calibri"/>
                <a:ea typeface="Calibri"/>
                <a:cs typeface="Calibri"/>
                <a:sym typeface="Calibri"/>
              </a:rPr>
              <a:t>University of York</a:t>
            </a:r>
            <a:r>
              <a:rPr lang="en-GB" sz="1800">
                <a:solidFill>
                  <a:schemeClr val="dk1"/>
                </a:solidFill>
                <a:latin typeface="Calibri"/>
                <a:ea typeface="Calibri"/>
                <a:cs typeface="Calibri"/>
                <a:sym typeface="Calibri"/>
              </a:rPr>
              <a:t>. With her period as a mentee finished, Eleanor has remained with YTT and is currently employed as a </a:t>
            </a:r>
            <a:r>
              <a:rPr b="1" lang="en-GB" sz="1800">
                <a:solidFill>
                  <a:schemeClr val="dk1"/>
                </a:solidFill>
                <a:latin typeface="Calibri"/>
                <a:ea typeface="Calibri"/>
                <a:cs typeface="Calibri"/>
                <a:sym typeface="Calibri"/>
              </a:rPr>
              <a:t>mental health community outreach worker.</a:t>
            </a:r>
            <a:endParaRPr b="1" sz="1800">
              <a:solidFill>
                <a:schemeClr val="dk1"/>
              </a:solidFill>
              <a:latin typeface="Calibri"/>
              <a:ea typeface="Calibri"/>
              <a:cs typeface="Calibri"/>
              <a:sym typeface="Calibri"/>
            </a:endParaRPr>
          </a:p>
          <a:p>
            <a:pPr indent="0" lvl="0" marL="457200" marR="0" rtl="0" algn="l">
              <a:lnSpc>
                <a:spcPct val="107000"/>
              </a:lnSpc>
              <a:spcBef>
                <a:spcPts val="800"/>
              </a:spcBef>
              <a:spcAft>
                <a:spcPts val="0"/>
              </a:spcAft>
              <a:buNone/>
            </a:pPr>
            <a:r>
              <a:rPr lang="en-GB" sz="1800">
                <a:solidFill>
                  <a:schemeClr val="dk1"/>
                </a:solidFill>
                <a:latin typeface="Calibri"/>
                <a:ea typeface="Calibri"/>
                <a:cs typeface="Calibri"/>
                <a:sym typeface="Calibri"/>
              </a:rPr>
              <a:t>The ripple effect of Eleanor’s progress and success has resulted in other members of the communities in York to ask if there are further opportunities for them. ,</a:t>
            </a:r>
            <a:endParaRPr sz="1800">
              <a:solidFill>
                <a:schemeClr val="dk1"/>
              </a:solidFill>
              <a:latin typeface="Calibri"/>
              <a:ea typeface="Calibri"/>
              <a:cs typeface="Calibri"/>
              <a:sym typeface="Calibri"/>
            </a:endParaRPr>
          </a:p>
          <a:p>
            <a:pPr indent="0" lvl="0" marL="457200" marR="0" rtl="0" algn="l">
              <a:lnSpc>
                <a:spcPct val="107000"/>
              </a:lnSpc>
              <a:spcBef>
                <a:spcPts val="800"/>
              </a:spcBef>
              <a:spcAft>
                <a:spcPts val="0"/>
              </a:spcAft>
              <a:buNone/>
            </a:pPr>
            <a:r>
              <a:rPr lang="en-GB" sz="1800">
                <a:solidFill>
                  <a:schemeClr val="dk1"/>
                </a:solidFill>
                <a:latin typeface="Calibri"/>
                <a:ea typeface="Calibri"/>
                <a:cs typeface="Calibri"/>
                <a:sym typeface="Calibri"/>
              </a:rPr>
              <a:t>This in itself has had a knock-on effect. </a:t>
            </a:r>
            <a:r>
              <a:rPr b="1" lang="en-GB" sz="1800">
                <a:solidFill>
                  <a:schemeClr val="dk1"/>
                </a:solidFill>
                <a:latin typeface="Calibri"/>
                <a:ea typeface="Calibri"/>
                <a:cs typeface="Calibri"/>
                <a:sym typeface="Calibri"/>
              </a:rPr>
              <a:t>The current campaign for a private site</a:t>
            </a:r>
            <a:r>
              <a:rPr lang="en-GB" sz="1800">
                <a:solidFill>
                  <a:schemeClr val="dk1"/>
                </a:solidFill>
                <a:latin typeface="Calibri"/>
                <a:ea typeface="Calibri"/>
                <a:cs typeface="Calibri"/>
                <a:sym typeface="Calibri"/>
              </a:rPr>
              <a:t> – one of the first in York – is a direct consequence of this strata of Gypsy and Traveller becoming engaged , having come to YTT because of Eleanor and the support they’ve received as a result.</a:t>
            </a:r>
            <a:endParaRPr sz="1800">
              <a:solidFill>
                <a:schemeClr val="dk1"/>
              </a:solidFill>
              <a:latin typeface="Calibri"/>
              <a:ea typeface="Calibri"/>
              <a:cs typeface="Calibri"/>
              <a:sym typeface="Calibri"/>
            </a:endParaRPr>
          </a:p>
          <a:p>
            <a:pPr indent="0" lvl="0" marL="457200" marR="0" rtl="0" algn="l">
              <a:lnSpc>
                <a:spcPct val="107000"/>
              </a:lnSpc>
              <a:spcBef>
                <a:spcPts val="800"/>
              </a:spcBef>
              <a:spcAft>
                <a:spcPts val="0"/>
              </a:spcAft>
              <a:buNone/>
            </a:pPr>
            <a:r>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pic>
        <p:nvPicPr>
          <p:cNvPr id="397" name="Google Shape;397;g3a30620db97_0_49"/>
          <p:cNvPicPr preferRelativeResize="0"/>
          <p:nvPr/>
        </p:nvPicPr>
        <p:blipFill rotWithShape="1">
          <a:blip r:embed="rId3">
            <a:alphaModFix/>
          </a:blip>
          <a:srcRect b="0" l="0" r="0" t="0"/>
          <a:stretch/>
        </p:blipFill>
        <p:spPr>
          <a:xfrm>
            <a:off x="0" y="0"/>
            <a:ext cx="841321" cy="841321"/>
          </a:xfrm>
          <a:prstGeom prst="rect">
            <a:avLst/>
          </a:prstGeom>
          <a:noFill/>
          <a:ln>
            <a:noFill/>
          </a:ln>
        </p:spPr>
      </p:pic>
      <p:pic>
        <p:nvPicPr>
          <p:cNvPr id="398" name="Google Shape;398;g3a30620db97_0_49"/>
          <p:cNvPicPr preferRelativeResize="0"/>
          <p:nvPr/>
        </p:nvPicPr>
        <p:blipFill rotWithShape="1">
          <a:blip r:embed="rId3">
            <a:alphaModFix/>
          </a:blip>
          <a:srcRect b="0" l="0" r="0" t="0"/>
          <a:stretch/>
        </p:blipFill>
        <p:spPr>
          <a:xfrm>
            <a:off x="11350679" y="6016679"/>
            <a:ext cx="841321" cy="841321"/>
          </a:xfrm>
          <a:prstGeom prst="rect">
            <a:avLst/>
          </a:prstGeom>
          <a:noFill/>
          <a:ln>
            <a:noFill/>
          </a:ln>
        </p:spPr>
      </p:pic>
      <p:pic>
        <p:nvPicPr>
          <p:cNvPr id="399" name="Google Shape;399;g3a30620db97_0_49"/>
          <p:cNvPicPr preferRelativeResize="0"/>
          <p:nvPr/>
        </p:nvPicPr>
        <p:blipFill>
          <a:blip r:embed="rId4">
            <a:alphaModFix/>
          </a:blip>
          <a:stretch>
            <a:fillRect/>
          </a:stretch>
        </p:blipFill>
        <p:spPr>
          <a:xfrm>
            <a:off x="883776" y="874651"/>
            <a:ext cx="4000263" cy="5142025"/>
          </a:xfrm>
          <a:prstGeom prst="rect">
            <a:avLst/>
          </a:prstGeom>
          <a:noFill/>
          <a:ln>
            <a:noFill/>
          </a:ln>
        </p:spPr>
      </p:pic>
      <p:sp>
        <p:nvSpPr>
          <p:cNvPr id="400" name="Google Shape;400;g3a30620db97_0_49"/>
          <p:cNvSpPr txBox="1"/>
          <p:nvPr/>
        </p:nvSpPr>
        <p:spPr>
          <a:xfrm flipH="1">
            <a:off x="1884050" y="6016675"/>
            <a:ext cx="30000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GB"/>
              <a:t>Picture © YTT</a:t>
            </a:r>
            <a:endParaRPr i="1"/>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404" name="Shape 404"/>
        <p:cNvGrpSpPr/>
        <p:nvPr/>
      </p:nvGrpSpPr>
      <p:grpSpPr>
        <a:xfrm>
          <a:off x="0" y="0"/>
          <a:ext cx="0" cy="0"/>
          <a:chOff x="0" y="0"/>
          <a:chExt cx="0" cy="0"/>
        </a:xfrm>
      </p:grpSpPr>
      <p:sp>
        <p:nvSpPr>
          <p:cNvPr id="405" name="Google Shape;405;g3a30620db97_0_63"/>
          <p:cNvSpPr txBox="1"/>
          <p:nvPr/>
        </p:nvSpPr>
        <p:spPr>
          <a:xfrm>
            <a:off x="1057108" y="891459"/>
            <a:ext cx="10012800" cy="60249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Friends, Families and Travellers</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As a mature mentee, </a:t>
            </a:r>
            <a:r>
              <a:rPr b="1" lang="en-GB" sz="1800">
                <a:solidFill>
                  <a:schemeClr val="dk1"/>
                </a:solidFill>
                <a:latin typeface="Calibri"/>
                <a:ea typeface="Calibri"/>
                <a:cs typeface="Calibri"/>
                <a:sym typeface="Calibri"/>
              </a:rPr>
              <a:t>Chris McDonagh’s </a:t>
            </a:r>
            <a:r>
              <a:rPr lang="en-GB" sz="1800">
                <a:solidFill>
                  <a:schemeClr val="dk1"/>
                </a:solidFill>
                <a:latin typeface="Calibri"/>
                <a:ea typeface="Calibri"/>
                <a:cs typeface="Calibri"/>
                <a:sym typeface="Calibri"/>
              </a:rPr>
              <a:t>relationship with Friends, Families and Travellers (FFT) was a combination of discovering new skills and developing already existing abilities. Chris’ own background of advocacy with </a:t>
            </a:r>
            <a:r>
              <a:rPr b="1" lang="en-GB" sz="1800">
                <a:solidFill>
                  <a:schemeClr val="dk1"/>
                </a:solidFill>
                <a:latin typeface="Calibri"/>
                <a:ea typeface="Calibri"/>
                <a:cs typeface="Calibri"/>
                <a:sym typeface="Calibri"/>
              </a:rPr>
              <a:t>Travellers Against Racism</a:t>
            </a:r>
            <a:r>
              <a:rPr lang="en-GB" sz="1800">
                <a:solidFill>
                  <a:schemeClr val="dk1"/>
                </a:solidFill>
                <a:latin typeface="Calibri"/>
                <a:ea typeface="Calibri"/>
                <a:cs typeface="Calibri"/>
                <a:sym typeface="Calibri"/>
              </a:rPr>
              <a:t> made him an obvious fit with FFT’s Comms and Campaigns Team.</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Chris’ contributions to campaigns such as the weather survival infographics (for both hot and cold seasons) and </a:t>
            </a:r>
            <a:r>
              <a:rPr b="1" lang="en-GB" sz="1800">
                <a:solidFill>
                  <a:schemeClr val="dk1"/>
                </a:solidFill>
                <a:latin typeface="Calibri"/>
                <a:ea typeface="Calibri"/>
                <a:cs typeface="Calibri"/>
                <a:sym typeface="Calibri"/>
              </a:rPr>
              <a:t>FFT’s Anti-Racism Strategy</a:t>
            </a:r>
            <a:r>
              <a:rPr lang="en-GB" sz="1800">
                <a:solidFill>
                  <a:schemeClr val="dk1"/>
                </a:solidFill>
                <a:latin typeface="Calibri"/>
                <a:ea typeface="Calibri"/>
                <a:cs typeface="Calibri"/>
                <a:sym typeface="Calibri"/>
              </a:rPr>
              <a:t> group brought an experienced perspective from within the communities to the organisation’s engagements and reflections. Equally, his experience of health issued within – in particular – informed his personal project </a:t>
            </a:r>
            <a:r>
              <a:rPr b="1" lang="en-GB" sz="1800">
                <a:solidFill>
                  <a:schemeClr val="dk1"/>
                </a:solidFill>
                <a:latin typeface="Calibri"/>
                <a:ea typeface="Calibri"/>
                <a:cs typeface="Calibri"/>
                <a:sym typeface="Calibri"/>
              </a:rPr>
              <a:t>“Better In The Morning.”</a:t>
            </a:r>
            <a:endParaRPr b="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As well as being a much-needed look at the personal and cultural reasons for not engaging with the NHS, the project also allowed Chris to develop his skills in </a:t>
            </a:r>
            <a:r>
              <a:rPr b="1" lang="en-GB" sz="1800">
                <a:solidFill>
                  <a:schemeClr val="dk1"/>
                </a:solidFill>
                <a:latin typeface="Calibri"/>
                <a:ea typeface="Calibri"/>
                <a:cs typeface="Calibri"/>
                <a:sym typeface="Calibri"/>
              </a:rPr>
              <a:t>interview technique, videography and editing methodology </a:t>
            </a:r>
            <a:r>
              <a:rPr lang="en-GB" sz="1800">
                <a:solidFill>
                  <a:schemeClr val="dk1"/>
                </a:solidFill>
                <a:latin typeface="Calibri"/>
                <a:ea typeface="Calibri"/>
                <a:cs typeface="Calibri"/>
                <a:sym typeface="Calibri"/>
              </a:rPr>
              <a:t>– increasingly vital skills as social media platforms turn more to visual than written material.</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Chris is also a </a:t>
            </a:r>
            <a:r>
              <a:rPr b="1" lang="en-GB" sz="1800">
                <a:solidFill>
                  <a:schemeClr val="dk1"/>
                </a:solidFill>
                <a:latin typeface="Calibri"/>
                <a:ea typeface="Calibri"/>
                <a:cs typeface="Calibri"/>
                <a:sym typeface="Calibri"/>
              </a:rPr>
              <a:t>skilled gardener</a:t>
            </a:r>
            <a:r>
              <a:rPr lang="en-GB" sz="1800">
                <a:solidFill>
                  <a:schemeClr val="dk1"/>
                </a:solidFill>
                <a:latin typeface="Calibri"/>
                <a:ea typeface="Calibri"/>
                <a:cs typeface="Calibri"/>
                <a:sym typeface="Calibri"/>
              </a:rPr>
              <a:t> and has taken full advantage of the opportunities available through his menteeship to undertake further courses in horticulture. Chris’ time with FFT as a mentee has come to an end, but not his relationship with both them and MfC.  We wish him every success in his future endeavours.</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p:txBody>
      </p:sp>
      <p:pic>
        <p:nvPicPr>
          <p:cNvPr id="406" name="Google Shape;406;g3a30620db97_0_63"/>
          <p:cNvPicPr preferRelativeResize="0"/>
          <p:nvPr/>
        </p:nvPicPr>
        <p:blipFill rotWithShape="1">
          <a:blip r:embed="rId3">
            <a:alphaModFix/>
          </a:blip>
          <a:srcRect b="0" l="0" r="0" t="0"/>
          <a:stretch/>
        </p:blipFill>
        <p:spPr>
          <a:xfrm>
            <a:off x="0" y="0"/>
            <a:ext cx="841321" cy="841321"/>
          </a:xfrm>
          <a:prstGeom prst="rect">
            <a:avLst/>
          </a:prstGeom>
          <a:noFill/>
          <a:ln>
            <a:noFill/>
          </a:ln>
        </p:spPr>
      </p:pic>
      <p:pic>
        <p:nvPicPr>
          <p:cNvPr id="407" name="Google Shape;407;g3a30620db97_0_63"/>
          <p:cNvPicPr preferRelativeResize="0"/>
          <p:nvPr/>
        </p:nvPicPr>
        <p:blipFill rotWithShape="1">
          <a:blip r:embed="rId3">
            <a:alphaModFix/>
          </a:blip>
          <a:srcRect b="0" l="0" r="0" t="0"/>
          <a:stretch/>
        </p:blipFill>
        <p:spPr>
          <a:xfrm>
            <a:off x="11350679" y="6016679"/>
            <a:ext cx="841321" cy="84132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110" name="Shape 110"/>
        <p:cNvGrpSpPr/>
        <p:nvPr/>
      </p:nvGrpSpPr>
      <p:grpSpPr>
        <a:xfrm>
          <a:off x="0" y="0"/>
          <a:ext cx="0" cy="0"/>
          <a:chOff x="0" y="0"/>
          <a:chExt cx="0" cy="0"/>
        </a:xfrm>
      </p:grpSpPr>
      <p:sp>
        <p:nvSpPr>
          <p:cNvPr id="111" name="Google Shape;111;p4"/>
          <p:cNvSpPr txBox="1"/>
          <p:nvPr/>
        </p:nvSpPr>
        <p:spPr>
          <a:xfrm>
            <a:off x="669471" y="892627"/>
            <a:ext cx="10853100" cy="29538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Governance and </a:t>
            </a:r>
            <a:r>
              <a:rPr b="0" i="0" lang="en-GB" sz="2400" u="none" cap="none" strike="noStrike">
                <a:solidFill>
                  <a:schemeClr val="dk1"/>
                </a:solidFill>
                <a:latin typeface="Calibri"/>
                <a:ea typeface="Calibri"/>
                <a:cs typeface="Calibri"/>
                <a:sym typeface="Calibri"/>
              </a:rPr>
              <a:t>Operations</a:t>
            </a:r>
            <a:endParaRPr b="0" i="0" sz="14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Model and Structure </a:t>
            </a:r>
            <a:endParaRPr b="0" i="0" sz="1800" u="none"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MfC operates as a </a:t>
            </a:r>
            <a:r>
              <a:rPr b="0" i="1" lang="en-GB" sz="1800" u="none" cap="none" strike="noStrike">
                <a:solidFill>
                  <a:schemeClr val="dk1"/>
                </a:solidFill>
                <a:latin typeface="Calibri"/>
                <a:ea typeface="Calibri"/>
                <a:cs typeface="Calibri"/>
                <a:sym typeface="Calibri"/>
              </a:rPr>
              <a:t>Special Purpose Vehicle</a:t>
            </a:r>
            <a:r>
              <a:rPr b="0" i="0" lang="en-GB" sz="1800" u="none" cap="none" strike="noStrike">
                <a:solidFill>
                  <a:schemeClr val="dk1"/>
                </a:solidFill>
                <a:latin typeface="Calibri"/>
                <a:ea typeface="Calibri"/>
                <a:cs typeface="Calibri"/>
                <a:sym typeface="Calibri"/>
              </a:rPr>
              <a:t> [SPV], the key elements of which are:</a:t>
            </a:r>
            <a:endParaRPr b="0" i="0" sz="1800" u="none" cap="none" strike="noStrike">
              <a:solidFill>
                <a:schemeClr val="dk1"/>
              </a:solidFill>
              <a:latin typeface="Calibri"/>
              <a:ea typeface="Calibri"/>
              <a:cs typeface="Calibri"/>
              <a:sym typeface="Calibri"/>
            </a:endParaRPr>
          </a:p>
          <a:p>
            <a:pPr indent="0" lvl="0" marL="0" marR="0" rtl="0" algn="just">
              <a:lnSpc>
                <a:spcPct val="107000"/>
              </a:lnSpc>
              <a:spcBef>
                <a:spcPts val="80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rgbClr val="000000"/>
              </a:solidFill>
              <a:latin typeface="Arial"/>
              <a:ea typeface="Arial"/>
              <a:cs typeface="Arial"/>
              <a:sym typeface="Arial"/>
            </a:endParaRPr>
          </a:p>
          <a:p>
            <a:pPr indent="0" lvl="0" marL="0" marR="0" rtl="0" algn="ctr">
              <a:lnSpc>
                <a:spcPct val="107000"/>
              </a:lnSpc>
              <a:spcBef>
                <a:spcPts val="80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Network of Members</a:t>
            </a:r>
            <a:endParaRPr b="0" i="0" sz="18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Impact Panel</a:t>
            </a:r>
            <a:endParaRPr b="0" i="0" sz="18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Board of Directors </a:t>
            </a:r>
            <a:endParaRPr b="0" i="0" sz="1800" u="none" cap="none" strike="noStrike">
              <a:solidFill>
                <a:srgbClr val="000000"/>
              </a:solidFill>
              <a:latin typeface="Arial"/>
              <a:ea typeface="Arial"/>
              <a:cs typeface="Arial"/>
              <a:sym typeface="Arial"/>
            </a:endParaRPr>
          </a:p>
          <a:p>
            <a:pPr indent="0" lvl="0" marL="0" marR="0" rtl="0" algn="ctr">
              <a:lnSpc>
                <a:spcPct val="107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Core Spokes </a:t>
            </a:r>
            <a:endParaRPr b="0" i="0" sz="1800" u="none" cap="none" strike="noStrike">
              <a:solidFill>
                <a:srgbClr val="000000"/>
              </a:solidFill>
              <a:latin typeface="Arial"/>
              <a:ea typeface="Arial"/>
              <a:cs typeface="Arial"/>
              <a:sym typeface="Arial"/>
            </a:endParaRPr>
          </a:p>
        </p:txBody>
      </p:sp>
      <p:sp>
        <p:nvSpPr>
          <p:cNvPr id="112" name="Google Shape;112;p4"/>
          <p:cNvSpPr txBox="1"/>
          <p:nvPr/>
        </p:nvSpPr>
        <p:spPr>
          <a:xfrm>
            <a:off x="674914" y="4713515"/>
            <a:ext cx="10853100" cy="9624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1800"/>
              <a:buFont typeface="Arial"/>
              <a:buNone/>
            </a:pPr>
            <a:r>
              <a:rPr b="0" i="1" lang="en-GB" sz="1800" u="none" cap="none" strike="noStrike">
                <a:solidFill>
                  <a:schemeClr val="dk1"/>
                </a:solidFill>
                <a:latin typeface="Calibri"/>
                <a:ea typeface="Calibri"/>
                <a:cs typeface="Calibri"/>
                <a:sym typeface="Calibri"/>
              </a:rPr>
              <a:t>(A Special Purpose Vehicle is a separate legal entity created to fulfil certain objectives. This entity generally has a predefined purpose and limited activity scope and is sometimes used as a short-term solution to a current or potential problem. )</a:t>
            </a:r>
            <a:endParaRPr b="0" i="1" sz="1400" u="none" cap="none" strike="noStrike">
              <a:solidFill>
                <a:srgbClr val="000000"/>
              </a:solidFill>
              <a:latin typeface="Arial"/>
              <a:ea typeface="Arial"/>
              <a:cs typeface="Arial"/>
              <a:sym typeface="Arial"/>
            </a:endParaRPr>
          </a:p>
        </p:txBody>
      </p:sp>
      <p:pic>
        <p:nvPicPr>
          <p:cNvPr id="113" name="Google Shape;113;p4"/>
          <p:cNvPicPr preferRelativeResize="0"/>
          <p:nvPr/>
        </p:nvPicPr>
        <p:blipFill rotWithShape="1">
          <a:blip r:embed="rId3">
            <a:alphaModFix/>
          </a:blip>
          <a:srcRect b="0" l="0" r="0" t="0"/>
          <a:stretch/>
        </p:blipFill>
        <p:spPr>
          <a:xfrm>
            <a:off x="0" y="1"/>
            <a:ext cx="841254" cy="838200"/>
          </a:xfrm>
          <a:prstGeom prst="rect">
            <a:avLst/>
          </a:prstGeom>
          <a:noFill/>
          <a:ln>
            <a:noFill/>
          </a:ln>
        </p:spPr>
      </p:pic>
      <p:pic>
        <p:nvPicPr>
          <p:cNvPr id="114" name="Google Shape;114;p4"/>
          <p:cNvPicPr preferRelativeResize="0"/>
          <p:nvPr/>
        </p:nvPicPr>
        <p:blipFill rotWithShape="1">
          <a:blip r:embed="rId3">
            <a:alphaModFix/>
          </a:blip>
          <a:srcRect b="0" l="0" r="0" t="0"/>
          <a:stretch/>
        </p:blipFill>
        <p:spPr>
          <a:xfrm>
            <a:off x="11350746" y="6019800"/>
            <a:ext cx="841254" cy="8382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411" name="Shape 411"/>
        <p:cNvGrpSpPr/>
        <p:nvPr/>
      </p:nvGrpSpPr>
      <p:grpSpPr>
        <a:xfrm>
          <a:off x="0" y="0"/>
          <a:ext cx="0" cy="0"/>
          <a:chOff x="0" y="0"/>
          <a:chExt cx="0" cy="0"/>
        </a:xfrm>
      </p:grpSpPr>
      <p:sp>
        <p:nvSpPr>
          <p:cNvPr id="412" name="Google Shape;412;g3a30620db97_0_69"/>
          <p:cNvSpPr txBox="1"/>
          <p:nvPr/>
        </p:nvSpPr>
        <p:spPr>
          <a:xfrm>
            <a:off x="5329475" y="269850"/>
            <a:ext cx="6310500" cy="61161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1800"/>
              <a:buFont typeface="Arial"/>
              <a:buNone/>
            </a:pPr>
            <a:r>
              <a:rPr b="1" lang="en-GB" sz="1800">
                <a:solidFill>
                  <a:schemeClr val="dk1"/>
                </a:solidFill>
                <a:latin typeface="Calibri"/>
                <a:ea typeface="Calibri"/>
                <a:cs typeface="Calibri"/>
                <a:sym typeface="Calibri"/>
              </a:rPr>
              <a:t>Armagh Roma and Traveller Support (ARTS)</a:t>
            </a:r>
            <a:endParaRPr b="0" i="0" sz="1400" u="none" cap="none" strike="noStrike">
              <a:solidFill>
                <a:srgbClr val="000000"/>
              </a:solidFill>
              <a:latin typeface="Arial"/>
              <a:ea typeface="Arial"/>
              <a:cs typeface="Arial"/>
              <a:sym typeface="Arial"/>
            </a:endParaRPr>
          </a:p>
          <a:p>
            <a:pPr indent="0" lvl="0" marL="457200" marR="0" rtl="0" algn="ctr">
              <a:lnSpc>
                <a:spcPct val="107000"/>
              </a:lnSpc>
              <a:spcBef>
                <a:spcPts val="800"/>
              </a:spcBef>
              <a:spcAft>
                <a:spcPts val="0"/>
              </a:spcAft>
              <a:buNone/>
            </a:pPr>
            <a:r>
              <a:rPr lang="en-GB" sz="1800">
                <a:solidFill>
                  <a:schemeClr val="dk1"/>
                </a:solidFill>
                <a:latin typeface="Calibri"/>
                <a:ea typeface="Calibri"/>
                <a:cs typeface="Calibri"/>
                <a:sym typeface="Calibri"/>
              </a:rPr>
              <a:t>ARTS has an individual approach to the mentor scheme, with the year seeing the organisation take on </a:t>
            </a:r>
            <a:r>
              <a:rPr b="1" lang="en-GB" sz="1800">
                <a:solidFill>
                  <a:schemeClr val="dk1"/>
                </a:solidFill>
                <a:latin typeface="Calibri"/>
                <a:ea typeface="Calibri"/>
                <a:cs typeface="Calibri"/>
                <a:sym typeface="Calibri"/>
              </a:rPr>
              <a:t>four mentees</a:t>
            </a:r>
            <a:r>
              <a:rPr lang="en-GB"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indent="0" lvl="0" marL="457200" marR="0" rtl="0" algn="ctr">
              <a:lnSpc>
                <a:spcPct val="107000"/>
              </a:lnSpc>
              <a:spcBef>
                <a:spcPts val="800"/>
              </a:spcBef>
              <a:spcAft>
                <a:spcPts val="0"/>
              </a:spcAft>
              <a:buNone/>
            </a:pPr>
            <a:r>
              <a:rPr b="1" lang="en-GB" sz="1800">
                <a:solidFill>
                  <a:schemeClr val="dk1"/>
                </a:solidFill>
                <a:latin typeface="Calibri"/>
                <a:ea typeface="Calibri"/>
                <a:cs typeface="Calibri"/>
                <a:sym typeface="Calibri"/>
              </a:rPr>
              <a:t>Chair Peter Wilkinson</a:t>
            </a:r>
            <a:r>
              <a:rPr lang="en-GB" sz="1800">
                <a:solidFill>
                  <a:schemeClr val="dk1"/>
                </a:solidFill>
                <a:latin typeface="Calibri"/>
                <a:ea typeface="Calibri"/>
                <a:cs typeface="Calibri"/>
                <a:sym typeface="Calibri"/>
              </a:rPr>
              <a:t> believes that the scheme in his region is best employed by trying to give as many individuals as possible the opportunity to develop in the time that they need, then get on with their lives rather than having them commit to a lengthy two-year programme. </a:t>
            </a:r>
            <a:endParaRPr sz="1800">
              <a:solidFill>
                <a:schemeClr val="dk1"/>
              </a:solidFill>
              <a:latin typeface="Calibri"/>
              <a:ea typeface="Calibri"/>
              <a:cs typeface="Calibri"/>
              <a:sym typeface="Calibri"/>
            </a:endParaRPr>
          </a:p>
          <a:p>
            <a:pPr indent="0" lvl="0" marL="457200" marR="0" rtl="0" algn="ctr">
              <a:lnSpc>
                <a:spcPct val="107000"/>
              </a:lnSpc>
              <a:spcBef>
                <a:spcPts val="800"/>
              </a:spcBef>
              <a:spcAft>
                <a:spcPts val="0"/>
              </a:spcAft>
              <a:buNone/>
            </a:pPr>
            <a:r>
              <a:rPr lang="en-GB" sz="1800">
                <a:solidFill>
                  <a:schemeClr val="dk1"/>
                </a:solidFill>
                <a:latin typeface="Calibri"/>
                <a:ea typeface="Calibri"/>
                <a:cs typeface="Calibri"/>
                <a:sym typeface="Calibri"/>
              </a:rPr>
              <a:t>While </a:t>
            </a:r>
            <a:r>
              <a:rPr b="1" lang="en-GB" sz="1800">
                <a:solidFill>
                  <a:schemeClr val="dk1"/>
                </a:solidFill>
                <a:latin typeface="Calibri"/>
                <a:ea typeface="Calibri"/>
                <a:cs typeface="Calibri"/>
                <a:sym typeface="Calibri"/>
              </a:rPr>
              <a:t>Mary Patricia’s</a:t>
            </a:r>
            <a:r>
              <a:rPr lang="en-GB" sz="1800">
                <a:solidFill>
                  <a:schemeClr val="dk1"/>
                </a:solidFill>
                <a:latin typeface="Calibri"/>
                <a:ea typeface="Calibri"/>
                <a:cs typeface="Calibri"/>
                <a:sym typeface="Calibri"/>
              </a:rPr>
              <a:t> engagement only lasted six months, it resulted in the offer of a place at </a:t>
            </a:r>
            <a:r>
              <a:rPr b="1" lang="en-GB" sz="1800">
                <a:solidFill>
                  <a:schemeClr val="dk1"/>
                </a:solidFill>
                <a:latin typeface="Calibri"/>
                <a:ea typeface="Calibri"/>
                <a:cs typeface="Calibri"/>
                <a:sym typeface="Calibri"/>
              </a:rPr>
              <a:t>Southern Regional Campus. </a:t>
            </a:r>
            <a:r>
              <a:rPr lang="en-GB" sz="1800">
                <a:solidFill>
                  <a:schemeClr val="dk1"/>
                </a:solidFill>
                <a:latin typeface="Calibri"/>
                <a:ea typeface="Calibri"/>
                <a:cs typeface="Calibri"/>
                <a:sym typeface="Calibri"/>
              </a:rPr>
              <a:t>Meanwhile, elsewhere in the education system,  </a:t>
            </a:r>
            <a:r>
              <a:rPr b="1" lang="en-GB" sz="1800">
                <a:solidFill>
                  <a:schemeClr val="dk1"/>
                </a:solidFill>
                <a:latin typeface="Calibri"/>
                <a:ea typeface="Calibri"/>
                <a:cs typeface="Calibri"/>
                <a:sym typeface="Calibri"/>
              </a:rPr>
              <a:t>Svetla’s </a:t>
            </a:r>
            <a:r>
              <a:rPr lang="en-GB" sz="1800">
                <a:solidFill>
                  <a:schemeClr val="dk1"/>
                </a:solidFill>
                <a:latin typeface="Calibri"/>
                <a:ea typeface="Calibri"/>
                <a:cs typeface="Calibri"/>
                <a:sym typeface="Calibri"/>
              </a:rPr>
              <a:t>menteeship has allowed her to boost her English and Maths for </a:t>
            </a:r>
            <a:r>
              <a:rPr b="1" lang="en-GB" sz="1800">
                <a:solidFill>
                  <a:schemeClr val="dk1"/>
                </a:solidFill>
                <a:latin typeface="Calibri"/>
                <a:ea typeface="Calibri"/>
                <a:cs typeface="Calibri"/>
                <a:sym typeface="Calibri"/>
              </a:rPr>
              <a:t>GCSE,</a:t>
            </a:r>
            <a:r>
              <a:rPr lang="en-GB" sz="1800">
                <a:solidFill>
                  <a:schemeClr val="dk1"/>
                </a:solidFill>
                <a:latin typeface="Calibri"/>
                <a:ea typeface="Calibri"/>
                <a:cs typeface="Calibri"/>
                <a:sym typeface="Calibri"/>
              </a:rPr>
              <a:t> while at the same time helping out with ARTS’ own </a:t>
            </a:r>
            <a:r>
              <a:rPr b="1" lang="en-GB" sz="1800">
                <a:solidFill>
                  <a:schemeClr val="dk1"/>
                </a:solidFill>
                <a:latin typeface="Calibri"/>
                <a:ea typeface="Calibri"/>
                <a:cs typeface="Calibri"/>
                <a:sym typeface="Calibri"/>
              </a:rPr>
              <a:t>after-schools clubs</a:t>
            </a:r>
            <a:r>
              <a:rPr lang="en-GB" sz="1800">
                <a:solidFill>
                  <a:schemeClr val="dk1"/>
                </a:solidFill>
                <a:latin typeface="Calibri"/>
                <a:ea typeface="Calibri"/>
                <a:cs typeface="Calibri"/>
                <a:sym typeface="Calibri"/>
              </a:rPr>
              <a:t>, in particular their English class, as well as a </a:t>
            </a:r>
            <a:r>
              <a:rPr b="1" lang="en-GB" sz="1800">
                <a:solidFill>
                  <a:schemeClr val="dk1"/>
                </a:solidFill>
                <a:latin typeface="Calibri"/>
                <a:ea typeface="Calibri"/>
                <a:cs typeface="Calibri"/>
                <a:sym typeface="Calibri"/>
              </a:rPr>
              <a:t>Women’s Group,</a:t>
            </a:r>
            <a:r>
              <a:rPr lang="en-GB" sz="1800">
                <a:solidFill>
                  <a:schemeClr val="dk1"/>
                </a:solidFill>
                <a:latin typeface="Calibri"/>
                <a:ea typeface="Calibri"/>
                <a:cs typeface="Calibri"/>
                <a:sym typeface="Calibri"/>
              </a:rPr>
              <a:t> where she gets to translate for some of the women attending. </a:t>
            </a:r>
            <a:endParaRPr sz="1800">
              <a:solidFill>
                <a:schemeClr val="dk1"/>
              </a:solidFill>
              <a:latin typeface="Calibri"/>
              <a:ea typeface="Calibri"/>
              <a:cs typeface="Calibri"/>
              <a:sym typeface="Calibri"/>
            </a:endParaRPr>
          </a:p>
          <a:p>
            <a:pPr indent="0" lvl="0" marL="457200" marR="0" rtl="0" algn="ctr">
              <a:lnSpc>
                <a:spcPct val="107000"/>
              </a:lnSpc>
              <a:spcBef>
                <a:spcPts val="800"/>
              </a:spcBef>
              <a:spcAft>
                <a:spcPts val="0"/>
              </a:spcAft>
              <a:buNone/>
            </a:pPr>
            <a:r>
              <a:rPr lang="en-GB" sz="1800">
                <a:solidFill>
                  <a:schemeClr val="dk1"/>
                </a:solidFill>
                <a:latin typeface="Calibri"/>
                <a:ea typeface="Calibri"/>
                <a:cs typeface="Calibri"/>
                <a:sym typeface="Calibri"/>
              </a:rPr>
              <a:t>Also attending school. </a:t>
            </a:r>
            <a:r>
              <a:rPr b="1" lang="en-GB" sz="1800">
                <a:solidFill>
                  <a:schemeClr val="dk1"/>
                </a:solidFill>
                <a:latin typeface="Calibri"/>
                <a:ea typeface="Calibri"/>
                <a:cs typeface="Calibri"/>
                <a:sym typeface="Calibri"/>
              </a:rPr>
              <a:t>Chrissy’s</a:t>
            </a:r>
            <a:r>
              <a:rPr lang="en-GB" sz="1800">
                <a:solidFill>
                  <a:schemeClr val="dk1"/>
                </a:solidFill>
                <a:latin typeface="Calibri"/>
                <a:ea typeface="Calibri"/>
                <a:cs typeface="Calibri"/>
                <a:sym typeface="Calibri"/>
              </a:rPr>
              <a:t> mentorship is allowing her to take the exams she will need to decide what course she wants to follow in life.</a:t>
            </a:r>
            <a:endParaRPr sz="1800">
              <a:solidFill>
                <a:schemeClr val="dk1"/>
              </a:solidFill>
              <a:latin typeface="Calibri"/>
              <a:ea typeface="Calibri"/>
              <a:cs typeface="Calibri"/>
              <a:sym typeface="Calibri"/>
            </a:endParaRPr>
          </a:p>
        </p:txBody>
      </p:sp>
      <p:pic>
        <p:nvPicPr>
          <p:cNvPr id="413" name="Google Shape;413;g3a30620db97_0_69"/>
          <p:cNvPicPr preferRelativeResize="0"/>
          <p:nvPr/>
        </p:nvPicPr>
        <p:blipFill rotWithShape="1">
          <a:blip r:embed="rId3">
            <a:alphaModFix/>
          </a:blip>
          <a:srcRect b="0" l="0" r="0" t="0"/>
          <a:stretch/>
        </p:blipFill>
        <p:spPr>
          <a:xfrm>
            <a:off x="0" y="0"/>
            <a:ext cx="841321" cy="841321"/>
          </a:xfrm>
          <a:prstGeom prst="rect">
            <a:avLst/>
          </a:prstGeom>
          <a:noFill/>
          <a:ln>
            <a:noFill/>
          </a:ln>
        </p:spPr>
      </p:pic>
      <p:pic>
        <p:nvPicPr>
          <p:cNvPr id="414" name="Google Shape;414;g3a30620db97_0_69"/>
          <p:cNvPicPr preferRelativeResize="0"/>
          <p:nvPr/>
        </p:nvPicPr>
        <p:blipFill rotWithShape="1">
          <a:blip r:embed="rId3">
            <a:alphaModFix/>
          </a:blip>
          <a:srcRect b="0" l="0" r="0" t="0"/>
          <a:stretch/>
        </p:blipFill>
        <p:spPr>
          <a:xfrm>
            <a:off x="11350679" y="6016679"/>
            <a:ext cx="841321" cy="841321"/>
          </a:xfrm>
          <a:prstGeom prst="rect">
            <a:avLst/>
          </a:prstGeom>
          <a:noFill/>
          <a:ln>
            <a:noFill/>
          </a:ln>
        </p:spPr>
      </p:pic>
      <p:sp>
        <p:nvSpPr>
          <p:cNvPr id="415" name="Google Shape;415;g3a30620db97_0_69"/>
          <p:cNvSpPr txBox="1"/>
          <p:nvPr/>
        </p:nvSpPr>
        <p:spPr>
          <a:xfrm flipH="1">
            <a:off x="1215446" y="4962121"/>
            <a:ext cx="40428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i="1" lang="en-GB"/>
              <a:t>Peter and Stoyan address the MfC Network</a:t>
            </a:r>
            <a:endParaRPr i="1"/>
          </a:p>
        </p:txBody>
      </p:sp>
      <p:pic>
        <p:nvPicPr>
          <p:cNvPr id="416" name="Google Shape;416;g3a30620db97_0_69" title="Peter and Stoyan.jpg"/>
          <p:cNvPicPr preferRelativeResize="0"/>
          <p:nvPr/>
        </p:nvPicPr>
        <p:blipFill>
          <a:blip r:embed="rId4">
            <a:alphaModFix/>
          </a:blip>
          <a:stretch>
            <a:fillRect/>
          </a:stretch>
        </p:blipFill>
        <p:spPr>
          <a:xfrm>
            <a:off x="841250" y="942702"/>
            <a:ext cx="4386150" cy="39886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420" name="Shape 420"/>
        <p:cNvGrpSpPr/>
        <p:nvPr/>
      </p:nvGrpSpPr>
      <p:grpSpPr>
        <a:xfrm>
          <a:off x="0" y="0"/>
          <a:ext cx="0" cy="0"/>
          <a:chOff x="0" y="0"/>
          <a:chExt cx="0" cy="0"/>
        </a:xfrm>
      </p:grpSpPr>
      <p:sp>
        <p:nvSpPr>
          <p:cNvPr id="421" name="Google Shape;421;g3a30620db97_0_82"/>
          <p:cNvSpPr txBox="1"/>
          <p:nvPr/>
        </p:nvSpPr>
        <p:spPr>
          <a:xfrm>
            <a:off x="1057100" y="1253001"/>
            <a:ext cx="10012800" cy="45312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Between school and university, still deciding on what – if any -  university course to take, </a:t>
            </a:r>
            <a:r>
              <a:rPr b="1" lang="en-GB" sz="1800">
                <a:solidFill>
                  <a:schemeClr val="dk1"/>
                </a:solidFill>
                <a:latin typeface="Calibri"/>
                <a:ea typeface="Calibri"/>
                <a:cs typeface="Calibri"/>
                <a:sym typeface="Calibri"/>
              </a:rPr>
              <a:t>Stoyan</a:t>
            </a:r>
            <a:r>
              <a:rPr lang="en-GB" sz="1800">
                <a:solidFill>
                  <a:schemeClr val="dk1"/>
                </a:solidFill>
                <a:latin typeface="Calibri"/>
                <a:ea typeface="Calibri"/>
                <a:cs typeface="Calibri"/>
                <a:sym typeface="Calibri"/>
              </a:rPr>
              <a:t> is the only boy being mentored by ARTS this year and has been specialising in </a:t>
            </a:r>
            <a:r>
              <a:rPr b="1" lang="en-GB" sz="1800">
                <a:solidFill>
                  <a:schemeClr val="dk1"/>
                </a:solidFill>
                <a:latin typeface="Calibri"/>
                <a:ea typeface="Calibri"/>
                <a:cs typeface="Calibri"/>
                <a:sym typeface="Calibri"/>
              </a:rPr>
              <a:t>gaming and IT</a:t>
            </a:r>
            <a:r>
              <a:rPr lang="en-GB" sz="1800">
                <a:solidFill>
                  <a:schemeClr val="dk1"/>
                </a:solidFill>
                <a:latin typeface="Calibri"/>
                <a:ea typeface="Calibri"/>
                <a:cs typeface="Calibri"/>
                <a:sym typeface="Calibri"/>
              </a:rPr>
              <a:t>. His menteeship has involved looking after </a:t>
            </a:r>
            <a:r>
              <a:rPr b="1" lang="en-GB" sz="1800">
                <a:solidFill>
                  <a:schemeClr val="dk1"/>
                </a:solidFill>
                <a:latin typeface="Calibri"/>
                <a:ea typeface="Calibri"/>
                <a:cs typeface="Calibri"/>
                <a:sym typeface="Calibri"/>
              </a:rPr>
              <a:t>ARTS’ website and social media</a:t>
            </a:r>
            <a:r>
              <a:rPr lang="en-GB" sz="1800">
                <a:solidFill>
                  <a:schemeClr val="dk1"/>
                </a:solidFill>
                <a:latin typeface="Calibri"/>
                <a:ea typeface="Calibri"/>
                <a:cs typeface="Calibri"/>
                <a:sym typeface="Calibri"/>
              </a:rPr>
              <a:t> platforms as well as leading the </a:t>
            </a:r>
            <a:r>
              <a:rPr b="1" lang="en-GB" sz="1800">
                <a:solidFill>
                  <a:schemeClr val="dk1"/>
                </a:solidFill>
                <a:latin typeface="Calibri"/>
                <a:ea typeface="Calibri"/>
                <a:cs typeface="Calibri"/>
                <a:sym typeface="Calibri"/>
              </a:rPr>
              <a:t>Driving Theory</a:t>
            </a:r>
            <a:r>
              <a:rPr lang="en-GB" sz="1800">
                <a:solidFill>
                  <a:schemeClr val="dk1"/>
                </a:solidFill>
                <a:latin typeface="Calibri"/>
                <a:ea typeface="Calibri"/>
                <a:cs typeface="Calibri"/>
                <a:sym typeface="Calibri"/>
              </a:rPr>
              <a:t> course offered by the organisation.</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Regardless of academic achievement, Peter echoes other mentorship providers by emphasising that the confidence gained by mentees and the realisation that they have options they can choose to either follow or leave to one side is the main benefit of the programme, along with the fact that these mentees’ experiences have a ripple effect throughout their communities. In Peter’s words:</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i="1" lang="en-GB" sz="1800">
                <a:solidFill>
                  <a:schemeClr val="dk1"/>
                </a:solidFill>
                <a:latin typeface="Calibri"/>
                <a:ea typeface="Calibri"/>
                <a:cs typeface="Calibri"/>
                <a:sym typeface="Calibri"/>
              </a:rPr>
              <a:t>“It's like a network for them, too, and then for us, because then they tell other people about what we do. Kind of about different opportunities and things that you're given. They'll say, “Go in there and see what they can do for you.” And then they come in to make that wee change and that step up. And by helping one or two, it spreads the word. Without knowing, you probably have 10 or 11.  It broadens right into one big family tree.”</a:t>
            </a:r>
            <a:endParaRPr i="1"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1" sz="1800">
              <a:solidFill>
                <a:schemeClr val="dk1"/>
              </a:solidFill>
              <a:latin typeface="Calibri"/>
              <a:ea typeface="Calibri"/>
              <a:cs typeface="Calibri"/>
              <a:sym typeface="Calibri"/>
            </a:endParaRPr>
          </a:p>
        </p:txBody>
      </p:sp>
      <p:pic>
        <p:nvPicPr>
          <p:cNvPr id="422" name="Google Shape;422;g3a30620db97_0_82"/>
          <p:cNvPicPr preferRelativeResize="0"/>
          <p:nvPr/>
        </p:nvPicPr>
        <p:blipFill rotWithShape="1">
          <a:blip r:embed="rId3">
            <a:alphaModFix/>
          </a:blip>
          <a:srcRect b="0" l="0" r="0" t="0"/>
          <a:stretch/>
        </p:blipFill>
        <p:spPr>
          <a:xfrm>
            <a:off x="0" y="0"/>
            <a:ext cx="841321" cy="841321"/>
          </a:xfrm>
          <a:prstGeom prst="rect">
            <a:avLst/>
          </a:prstGeom>
          <a:noFill/>
          <a:ln>
            <a:noFill/>
          </a:ln>
        </p:spPr>
      </p:pic>
      <p:pic>
        <p:nvPicPr>
          <p:cNvPr id="423" name="Google Shape;423;g3a30620db97_0_82"/>
          <p:cNvPicPr preferRelativeResize="0"/>
          <p:nvPr/>
        </p:nvPicPr>
        <p:blipFill rotWithShape="1">
          <a:blip r:embed="rId3">
            <a:alphaModFix/>
          </a:blip>
          <a:srcRect b="0" l="0" r="0" t="0"/>
          <a:stretch/>
        </p:blipFill>
        <p:spPr>
          <a:xfrm>
            <a:off x="11350679" y="6016679"/>
            <a:ext cx="841321" cy="841321"/>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427" name="Shape 427"/>
        <p:cNvGrpSpPr/>
        <p:nvPr/>
      </p:nvGrpSpPr>
      <p:grpSpPr>
        <a:xfrm>
          <a:off x="0" y="0"/>
          <a:ext cx="0" cy="0"/>
          <a:chOff x="0" y="0"/>
          <a:chExt cx="0" cy="0"/>
        </a:xfrm>
      </p:grpSpPr>
      <p:sp>
        <p:nvSpPr>
          <p:cNvPr id="428" name="Google Shape;428;p32"/>
          <p:cNvSpPr txBox="1"/>
          <p:nvPr/>
        </p:nvSpPr>
        <p:spPr>
          <a:xfrm>
            <a:off x="964036" y="603066"/>
            <a:ext cx="5862600" cy="61491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2000"/>
              <a:buFont typeface="Arial"/>
              <a:buNone/>
            </a:pPr>
            <a:r>
              <a:rPr b="1" i="0" lang="en-GB" sz="2000" u="none" cap="none" strike="noStrike">
                <a:solidFill>
                  <a:srgbClr val="000000"/>
                </a:solidFill>
                <a:latin typeface="Calibri"/>
                <a:ea typeface="Calibri"/>
                <a:cs typeface="Calibri"/>
                <a:sym typeface="Calibri"/>
              </a:rPr>
              <a:t>Concluding </a:t>
            </a:r>
            <a:r>
              <a:rPr b="0" i="0" lang="en-GB" sz="2000" u="none" cap="none" strike="noStrike">
                <a:solidFill>
                  <a:srgbClr val="000000"/>
                </a:solidFill>
                <a:latin typeface="Calibri"/>
                <a:ea typeface="Calibri"/>
                <a:cs typeface="Calibri"/>
                <a:sym typeface="Calibri"/>
              </a:rPr>
              <a:t>Observations </a:t>
            </a:r>
            <a:endParaRPr b="0" i="0" sz="1600" u="none"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Despite the changes of the year in terms of national government and internal organisation, and having faced challenges from both online critics and the negative treatment of members of our communities across the country, MfC continues to be proud of its achievements and resilience.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We have continued to be in a position to provide respite and peace of mind, this year to 130 individuals and families through our crisis grants. We have sustained the funding of initiatives both large and small. Meanwhile, our regional and national projects have enabled us to further enhance our position as an entity that not only seeks to bring real and  sustainable change for Gypsy, Roma and Travellers across the UK but also responds to immediate need.</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lang="en-GB" sz="1800">
                <a:solidFill>
                  <a:schemeClr val="dk1"/>
                </a:solidFill>
                <a:latin typeface="Calibri"/>
                <a:ea typeface="Calibri"/>
                <a:cs typeface="Calibri"/>
                <a:sym typeface="Calibri"/>
              </a:rPr>
              <a:t>As with previous years, we are proud of the way we have developed over this reporting period  and move into our final lottery-funded year of 2025 with pride and hope. </a:t>
            </a:r>
            <a:endParaRPr sz="1800">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sz="1800">
              <a:solidFill>
                <a:schemeClr val="dk1"/>
              </a:solidFill>
              <a:latin typeface="Calibri"/>
              <a:ea typeface="Calibri"/>
              <a:cs typeface="Calibri"/>
              <a:sym typeface="Calibri"/>
            </a:endParaRPr>
          </a:p>
        </p:txBody>
      </p:sp>
      <p:pic>
        <p:nvPicPr>
          <p:cNvPr id="429" name="Google Shape;429;p32"/>
          <p:cNvPicPr preferRelativeResize="0"/>
          <p:nvPr/>
        </p:nvPicPr>
        <p:blipFill rotWithShape="1">
          <a:blip r:embed="rId3">
            <a:alphaModFix/>
          </a:blip>
          <a:srcRect b="0" l="0" r="0" t="0"/>
          <a:stretch/>
        </p:blipFill>
        <p:spPr>
          <a:xfrm>
            <a:off x="0" y="0"/>
            <a:ext cx="841321" cy="841321"/>
          </a:xfrm>
          <a:prstGeom prst="rect">
            <a:avLst/>
          </a:prstGeom>
          <a:noFill/>
          <a:ln>
            <a:noFill/>
          </a:ln>
        </p:spPr>
      </p:pic>
      <p:pic>
        <p:nvPicPr>
          <p:cNvPr id="430" name="Google Shape;430;p32"/>
          <p:cNvPicPr preferRelativeResize="0"/>
          <p:nvPr/>
        </p:nvPicPr>
        <p:blipFill rotWithShape="1">
          <a:blip r:embed="rId4">
            <a:alphaModFix/>
          </a:blip>
          <a:srcRect b="10005" l="2755" r="5258" t="5848"/>
          <a:stretch/>
        </p:blipFill>
        <p:spPr>
          <a:xfrm>
            <a:off x="7367689" y="-1"/>
            <a:ext cx="4846084" cy="6858001"/>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434" name="Shape 434"/>
        <p:cNvGrpSpPr/>
        <p:nvPr/>
      </p:nvGrpSpPr>
      <p:grpSpPr>
        <a:xfrm>
          <a:off x="0" y="0"/>
          <a:ext cx="0" cy="0"/>
          <a:chOff x="0" y="0"/>
          <a:chExt cx="0" cy="0"/>
        </a:xfrm>
      </p:grpSpPr>
      <p:pic>
        <p:nvPicPr>
          <p:cNvPr id="435" name="Google Shape;435;p33"/>
          <p:cNvPicPr preferRelativeResize="0"/>
          <p:nvPr/>
        </p:nvPicPr>
        <p:blipFill rotWithShape="1">
          <a:blip r:embed="rId3">
            <a:alphaModFix/>
          </a:blip>
          <a:srcRect b="0" l="0" r="0" t="0"/>
          <a:stretch/>
        </p:blipFill>
        <p:spPr>
          <a:xfrm>
            <a:off x="3334011" y="677038"/>
            <a:ext cx="5523978" cy="550392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DD6A6"/>
            </a:gs>
            <a:gs pos="74000">
              <a:srgbClr val="74DF82"/>
            </a:gs>
            <a:gs pos="83000">
              <a:srgbClr val="74DF82"/>
            </a:gs>
            <a:gs pos="100000">
              <a:srgbClr val="A1EAAA"/>
            </a:gs>
          </a:gsLst>
          <a:lin ang="5400012" scaled="0"/>
        </a:gradFill>
      </p:bgPr>
    </p:bg>
    <p:spTree>
      <p:nvGrpSpPr>
        <p:cNvPr id="118" name="Shape 118"/>
        <p:cNvGrpSpPr/>
        <p:nvPr/>
      </p:nvGrpSpPr>
      <p:grpSpPr>
        <a:xfrm>
          <a:off x="0" y="0"/>
          <a:ext cx="0" cy="0"/>
          <a:chOff x="0" y="0"/>
          <a:chExt cx="0" cy="0"/>
        </a:xfrm>
      </p:grpSpPr>
      <p:sp>
        <p:nvSpPr>
          <p:cNvPr id="119" name="Google Shape;119;p5"/>
          <p:cNvSpPr/>
          <p:nvPr/>
        </p:nvSpPr>
        <p:spPr>
          <a:xfrm>
            <a:off x="7892142" y="771747"/>
            <a:ext cx="3822300" cy="882000"/>
          </a:xfrm>
          <a:prstGeom prst="rect">
            <a:avLst/>
          </a:prstGeom>
          <a:noFill/>
          <a:ln>
            <a:noFill/>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Network of </a:t>
            </a:r>
            <a:r>
              <a:rPr b="0" i="0" lang="en-GB" sz="2400" u="none" cap="none" strike="noStrike">
                <a:solidFill>
                  <a:schemeClr val="dk1"/>
                </a:solidFill>
                <a:latin typeface="Calibri"/>
                <a:ea typeface="Calibri"/>
                <a:cs typeface="Calibri"/>
                <a:sym typeface="Calibri"/>
              </a:rPr>
              <a:t>Members</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600"/>
              </a:spcBef>
              <a:spcAft>
                <a:spcPts val="0"/>
              </a:spcAft>
              <a:buClr>
                <a:srgbClr val="000000"/>
              </a:buClr>
              <a:buSzPts val="4000"/>
              <a:buFont typeface="Arial"/>
              <a:buNone/>
            </a:pPr>
            <a:r>
              <a:t/>
            </a:r>
            <a:endParaRPr b="0" i="0" sz="4000" u="none" cap="none" strike="noStrike">
              <a:solidFill>
                <a:schemeClr val="dk1"/>
              </a:solidFill>
              <a:latin typeface="Play"/>
              <a:ea typeface="Play"/>
              <a:cs typeface="Play"/>
              <a:sym typeface="Play"/>
            </a:endParaRPr>
          </a:p>
        </p:txBody>
      </p:sp>
      <p:sp>
        <p:nvSpPr>
          <p:cNvPr id="120" name="Google Shape;120;p5"/>
          <p:cNvSpPr/>
          <p:nvPr/>
        </p:nvSpPr>
        <p:spPr>
          <a:xfrm>
            <a:off x="7892150" y="1653750"/>
            <a:ext cx="3822300" cy="3772800"/>
          </a:xfrm>
          <a:prstGeom prst="rect">
            <a:avLst/>
          </a:prstGeom>
          <a:noFill/>
          <a:ln>
            <a:noFill/>
          </a:ln>
        </p:spPr>
        <p:txBody>
          <a:bodyPr anchorCtr="0" anchor="t" bIns="45700" lIns="91425" spcFirstLastPara="1" rIns="91425" wrap="square" tIns="45700">
            <a:normAutofit/>
          </a:bodyPr>
          <a:lstStyle/>
          <a:p>
            <a:pPr indent="-12700" lvl="0" marL="12700" marR="0" rtl="0" algn="ctr">
              <a:lnSpc>
                <a:spcPct val="107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The Network continued to grow, with an increase of four members, bringing the total to  </a:t>
            </a:r>
            <a:r>
              <a:rPr b="1" i="0" lang="en-GB" sz="1800" u="none" cap="none" strike="noStrike">
                <a:solidFill>
                  <a:schemeClr val="dk1"/>
                </a:solidFill>
                <a:latin typeface="Calibri"/>
                <a:ea typeface="Calibri"/>
                <a:cs typeface="Calibri"/>
                <a:sym typeface="Calibri"/>
              </a:rPr>
              <a:t>98.</a:t>
            </a:r>
            <a:endParaRPr b="1" i="0" sz="1800" u="none" cap="none" strike="noStrike">
              <a:solidFill>
                <a:srgbClr val="000000"/>
              </a:solidFill>
              <a:latin typeface="Calibri"/>
              <a:ea typeface="Calibri"/>
              <a:cs typeface="Calibri"/>
              <a:sym typeface="Calibri"/>
            </a:endParaRPr>
          </a:p>
          <a:p>
            <a:pPr indent="127000" lvl="0" marL="0" marR="0" rtl="0" algn="ctr">
              <a:lnSpc>
                <a:spcPct val="107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12700" lvl="0" marL="12700" marR="0" rtl="0" algn="ctr">
              <a:lnSpc>
                <a:spcPct val="107000"/>
              </a:lnSpc>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The annual face-to-face Network Event took place in May in York with contributions from  representatives of </a:t>
            </a:r>
            <a:r>
              <a:rPr b="1" i="0" lang="en-GB" sz="1800" u="none" cap="none" strike="noStrike">
                <a:solidFill>
                  <a:schemeClr val="dk1"/>
                </a:solidFill>
                <a:latin typeface="Calibri"/>
                <a:ea typeface="Calibri"/>
                <a:cs typeface="Calibri"/>
                <a:sym typeface="Calibri"/>
              </a:rPr>
              <a:t>YTT,</a:t>
            </a:r>
            <a:r>
              <a:rPr b="0" i="0" lang="en-GB" sz="1800" u="none" cap="none" strike="noStrike">
                <a:solidFill>
                  <a:schemeClr val="dk1"/>
                </a:solidFill>
                <a:latin typeface="Calibri"/>
                <a:ea typeface="Calibri"/>
                <a:cs typeface="Calibri"/>
                <a:sym typeface="Calibri"/>
              </a:rPr>
              <a:t> </a:t>
            </a:r>
            <a:r>
              <a:rPr b="1" i="0" lang="en-GB" sz="1800" u="none" cap="none" strike="noStrike">
                <a:solidFill>
                  <a:schemeClr val="dk1"/>
                </a:solidFill>
                <a:latin typeface="Calibri"/>
                <a:ea typeface="Calibri"/>
                <a:cs typeface="Calibri"/>
                <a:sym typeface="Calibri"/>
              </a:rPr>
              <a:t>DGLG</a:t>
            </a:r>
            <a:r>
              <a:rPr b="0" i="0" lang="en-GB" sz="1800" u="none" cap="none" strike="noStrike">
                <a:solidFill>
                  <a:schemeClr val="dk1"/>
                </a:solidFill>
                <a:latin typeface="Calibri"/>
                <a:ea typeface="Calibri"/>
                <a:cs typeface="Calibri"/>
                <a:sym typeface="Calibri"/>
              </a:rPr>
              <a:t>, the </a:t>
            </a:r>
            <a:r>
              <a:rPr b="1" i="0" lang="en-GB" sz="1800" u="none" cap="none" strike="noStrike">
                <a:solidFill>
                  <a:schemeClr val="dk1"/>
                </a:solidFill>
                <a:latin typeface="Calibri"/>
                <a:ea typeface="Calibri"/>
                <a:cs typeface="Calibri"/>
                <a:sym typeface="Calibri"/>
              </a:rPr>
              <a:t>Churches Network</a:t>
            </a:r>
            <a:r>
              <a:rPr b="0" i="0" lang="en-GB" sz="1800" u="none" cap="none" strike="noStrike">
                <a:solidFill>
                  <a:schemeClr val="dk1"/>
                </a:solidFill>
                <a:latin typeface="Calibri"/>
                <a:ea typeface="Calibri"/>
                <a:cs typeface="Calibri"/>
                <a:sym typeface="Calibri"/>
              </a:rPr>
              <a:t>, </a:t>
            </a:r>
            <a:r>
              <a:rPr b="1" i="0" lang="en-GB" sz="1800" u="none" cap="none" strike="noStrike">
                <a:solidFill>
                  <a:schemeClr val="dk1"/>
                </a:solidFill>
                <a:latin typeface="Calibri"/>
                <a:ea typeface="Calibri"/>
                <a:cs typeface="Calibri"/>
                <a:sym typeface="Calibri"/>
              </a:rPr>
              <a:t>Armagh Roma and Traveller Support (ARTS)</a:t>
            </a:r>
            <a:r>
              <a:rPr b="0" i="0" lang="en-GB" sz="1800" u="none" cap="none" strike="noStrike">
                <a:solidFill>
                  <a:schemeClr val="dk1"/>
                </a:solidFill>
                <a:latin typeface="Calibri"/>
                <a:ea typeface="Calibri"/>
                <a:cs typeface="Calibri"/>
                <a:sym typeface="Calibri"/>
              </a:rPr>
              <a:t>, </a:t>
            </a:r>
            <a:r>
              <a:rPr b="1" i="0" lang="en-GB" sz="1800" u="none" cap="none" strike="noStrike">
                <a:solidFill>
                  <a:schemeClr val="dk1"/>
                </a:solidFill>
                <a:latin typeface="Calibri"/>
                <a:ea typeface="Calibri"/>
                <a:cs typeface="Calibri"/>
                <a:sym typeface="Calibri"/>
              </a:rPr>
              <a:t>The Modern Nomad</a:t>
            </a:r>
            <a:r>
              <a:rPr b="0" i="0" lang="en-GB" sz="1800" u="none" cap="none" strike="noStrike">
                <a:solidFill>
                  <a:schemeClr val="dk1"/>
                </a:solidFill>
                <a:latin typeface="Calibri"/>
                <a:ea typeface="Calibri"/>
                <a:cs typeface="Calibri"/>
                <a:sym typeface="Calibri"/>
              </a:rPr>
              <a:t> project, </a:t>
            </a:r>
            <a:r>
              <a:rPr b="1" i="0" lang="en-GB" sz="1800" u="none" cap="none" strike="noStrike">
                <a:solidFill>
                  <a:schemeClr val="dk1"/>
                </a:solidFill>
                <a:latin typeface="Calibri"/>
                <a:ea typeface="Calibri"/>
                <a:cs typeface="Calibri"/>
                <a:sym typeface="Calibri"/>
              </a:rPr>
              <a:t>Kushti Bok</a:t>
            </a:r>
            <a:r>
              <a:rPr b="0" i="0" lang="en-GB" sz="1800" u="none" cap="none" strike="noStrike">
                <a:solidFill>
                  <a:schemeClr val="dk1"/>
                </a:solidFill>
                <a:latin typeface="Calibri"/>
                <a:ea typeface="Calibri"/>
                <a:cs typeface="Calibri"/>
                <a:sym typeface="Calibri"/>
              </a:rPr>
              <a:t> and </a:t>
            </a:r>
            <a:r>
              <a:rPr b="1" i="0" lang="en-GB" sz="1800" u="none" cap="none" strike="noStrike">
                <a:solidFill>
                  <a:schemeClr val="dk1"/>
                </a:solidFill>
                <a:latin typeface="Calibri"/>
                <a:ea typeface="Calibri"/>
                <a:cs typeface="Calibri"/>
                <a:sym typeface="Calibri"/>
              </a:rPr>
              <a:t>FFT</a:t>
            </a:r>
            <a:r>
              <a:rPr b="0" i="0" lang="en-GB" sz="1800" u="none" cap="none" strike="noStrike">
                <a:solidFill>
                  <a:schemeClr val="dk1"/>
                </a:solidFill>
                <a:latin typeface="Calibri"/>
                <a:ea typeface="Calibri"/>
                <a:cs typeface="Calibri"/>
                <a:sym typeface="Calibri"/>
              </a:rPr>
              <a:t> (launching the </a:t>
            </a:r>
            <a:r>
              <a:rPr b="1" i="0" lang="en-GB" sz="1800" u="none" cap="none" strike="noStrike">
                <a:solidFill>
                  <a:schemeClr val="dk1"/>
                </a:solidFill>
                <a:latin typeface="Calibri"/>
                <a:ea typeface="Calibri"/>
                <a:cs typeface="Calibri"/>
                <a:sym typeface="Calibri"/>
              </a:rPr>
              <a:t>Transit Site</a:t>
            </a:r>
            <a:r>
              <a:rPr b="0" i="0" lang="en-GB" sz="1800" u="none" cap="none" strike="noStrike">
                <a:solidFill>
                  <a:schemeClr val="dk1"/>
                </a:solidFill>
                <a:latin typeface="Calibri"/>
                <a:ea typeface="Calibri"/>
                <a:cs typeface="Calibri"/>
                <a:sym typeface="Calibri"/>
              </a:rPr>
              <a:t> project).  </a:t>
            </a:r>
            <a:endParaRPr b="0" i="0" sz="1800" u="none" cap="none" strike="noStrike">
              <a:solidFill>
                <a:srgbClr val="000000"/>
              </a:solidFill>
              <a:latin typeface="Calibri"/>
              <a:ea typeface="Calibri"/>
              <a:cs typeface="Calibri"/>
              <a:sym typeface="Calibri"/>
            </a:endParaRPr>
          </a:p>
        </p:txBody>
      </p:sp>
      <p:pic>
        <p:nvPicPr>
          <p:cNvPr id="121" name="Google Shape;121;p5"/>
          <p:cNvPicPr preferRelativeResize="0"/>
          <p:nvPr/>
        </p:nvPicPr>
        <p:blipFill rotWithShape="1">
          <a:blip r:embed="rId3">
            <a:alphaModFix/>
          </a:blip>
          <a:srcRect b="0" l="0" r="0" t="0"/>
          <a:stretch/>
        </p:blipFill>
        <p:spPr>
          <a:xfrm>
            <a:off x="11350746" y="8722"/>
            <a:ext cx="841253" cy="838200"/>
          </a:xfrm>
          <a:prstGeom prst="rect">
            <a:avLst/>
          </a:prstGeom>
          <a:noFill/>
          <a:ln>
            <a:noFill/>
          </a:ln>
        </p:spPr>
      </p:pic>
      <p:pic>
        <p:nvPicPr>
          <p:cNvPr id="122" name="Google Shape;122;p5"/>
          <p:cNvPicPr preferRelativeResize="0"/>
          <p:nvPr/>
        </p:nvPicPr>
        <p:blipFill rotWithShape="1">
          <a:blip r:embed="rId3">
            <a:alphaModFix/>
          </a:blip>
          <a:srcRect b="0" l="0" r="0" t="0"/>
          <a:stretch/>
        </p:blipFill>
        <p:spPr>
          <a:xfrm>
            <a:off x="0" y="6011078"/>
            <a:ext cx="841253" cy="838200"/>
          </a:xfrm>
          <a:prstGeom prst="rect">
            <a:avLst/>
          </a:prstGeom>
          <a:noFill/>
          <a:ln>
            <a:noFill/>
          </a:ln>
        </p:spPr>
      </p:pic>
      <p:pic>
        <p:nvPicPr>
          <p:cNvPr id="123" name="Google Shape;123;p5"/>
          <p:cNvPicPr preferRelativeResize="0"/>
          <p:nvPr/>
        </p:nvPicPr>
        <p:blipFill rotWithShape="1">
          <a:blip r:embed="rId4">
            <a:alphaModFix/>
          </a:blip>
          <a:srcRect b="0" l="0" r="0" t="0"/>
          <a:stretch/>
        </p:blipFill>
        <p:spPr>
          <a:xfrm>
            <a:off x="518375" y="1091125"/>
            <a:ext cx="7078275" cy="366228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DD6A6"/>
            </a:gs>
            <a:gs pos="74000">
              <a:srgbClr val="74DF82"/>
            </a:gs>
            <a:gs pos="83000">
              <a:srgbClr val="74DF82"/>
            </a:gs>
            <a:gs pos="100000">
              <a:srgbClr val="A1EAAA"/>
            </a:gs>
          </a:gsLst>
          <a:lin ang="5400012" scaled="0"/>
        </a:gradFill>
      </p:bgPr>
    </p:bg>
    <p:spTree>
      <p:nvGrpSpPr>
        <p:cNvPr id="127" name="Shape 127"/>
        <p:cNvGrpSpPr/>
        <p:nvPr/>
      </p:nvGrpSpPr>
      <p:grpSpPr>
        <a:xfrm>
          <a:off x="0" y="0"/>
          <a:ext cx="0" cy="0"/>
          <a:chOff x="0" y="0"/>
          <a:chExt cx="0" cy="0"/>
        </a:xfrm>
      </p:grpSpPr>
      <p:sp>
        <p:nvSpPr>
          <p:cNvPr id="128" name="Google Shape;128;g3a1ee44d8b4_0_5"/>
          <p:cNvSpPr/>
          <p:nvPr/>
        </p:nvSpPr>
        <p:spPr>
          <a:xfrm>
            <a:off x="7892142" y="771747"/>
            <a:ext cx="3822300" cy="882000"/>
          </a:xfrm>
          <a:prstGeom prst="rect">
            <a:avLst/>
          </a:prstGeom>
          <a:noFill/>
          <a:ln>
            <a:noFill/>
          </a:ln>
        </p:spPr>
        <p:txBody>
          <a:bodyPr anchorCtr="0" anchor="ctr" bIns="45700" lIns="91425" spcFirstLastPara="1" rIns="91425" wrap="square" tIns="45700">
            <a:noAutofit/>
          </a:bodyPr>
          <a:lstStyle/>
          <a:p>
            <a:pPr indent="0" lvl="0" marL="0" marR="0" rtl="0" algn="l">
              <a:lnSpc>
                <a:spcPct val="90000"/>
              </a:lnSpc>
              <a:spcBef>
                <a:spcPts val="600"/>
              </a:spcBef>
              <a:spcAft>
                <a:spcPts val="0"/>
              </a:spcAft>
              <a:buClr>
                <a:srgbClr val="000000"/>
              </a:buClr>
              <a:buSzPts val="4000"/>
              <a:buFont typeface="Arial"/>
              <a:buNone/>
            </a:pPr>
            <a:r>
              <a:t/>
            </a:r>
            <a:endParaRPr b="0" i="0" sz="4000" u="none" cap="none" strike="noStrike">
              <a:solidFill>
                <a:schemeClr val="dk1"/>
              </a:solidFill>
              <a:latin typeface="Play"/>
              <a:ea typeface="Play"/>
              <a:cs typeface="Play"/>
              <a:sym typeface="Play"/>
            </a:endParaRPr>
          </a:p>
        </p:txBody>
      </p:sp>
      <p:sp>
        <p:nvSpPr>
          <p:cNvPr id="129" name="Google Shape;129;g3a1ee44d8b4_0_5"/>
          <p:cNvSpPr/>
          <p:nvPr/>
        </p:nvSpPr>
        <p:spPr>
          <a:xfrm>
            <a:off x="841250" y="846925"/>
            <a:ext cx="10509600" cy="5068200"/>
          </a:xfrm>
          <a:prstGeom prst="rect">
            <a:avLst/>
          </a:prstGeom>
          <a:noFill/>
          <a:ln>
            <a:noFill/>
          </a:ln>
        </p:spPr>
        <p:txBody>
          <a:bodyPr anchorCtr="0" anchor="t" bIns="45700" lIns="91425" spcFirstLastPara="1" rIns="91425" wrap="square" tIns="45700">
            <a:noAutofit/>
          </a:bodyPr>
          <a:lstStyle/>
          <a:p>
            <a:pPr indent="0" lvl="0" marL="457200" marR="0" rtl="0" algn="ctr">
              <a:lnSpc>
                <a:spcPct val="90000"/>
              </a:lnSpc>
              <a:spcBef>
                <a:spcPts val="6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457200" marR="0" rtl="0" algn="ctr">
              <a:lnSpc>
                <a:spcPct val="90000"/>
              </a:lnSpc>
              <a:spcBef>
                <a:spcPts val="60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457200" marR="0" rtl="0" algn="ctr">
              <a:lnSpc>
                <a:spcPct val="107000"/>
              </a:lnSpc>
              <a:spcBef>
                <a:spcPts val="60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The collegiate nature of this event - emphasising conversation over Cluster Group workshops - meant that more direct feedback regarding MfC’s impact was available, with the sharing of personal stories and perspectives being a particular facet - reflecting the recommendations of the </a:t>
            </a:r>
            <a:r>
              <a:rPr b="1" i="0" lang="en-GB" sz="1800" u="none" cap="none" strike="noStrike">
                <a:solidFill>
                  <a:schemeClr val="dk1"/>
                </a:solidFill>
                <a:latin typeface="Calibri"/>
                <a:ea typeface="Calibri"/>
                <a:cs typeface="Calibri"/>
                <a:sym typeface="Calibri"/>
              </a:rPr>
              <a:t>Impact Panel </a:t>
            </a:r>
            <a:r>
              <a:rPr b="0" i="0" lang="en-GB" sz="1800" u="none" cap="none" strike="noStrike">
                <a:solidFill>
                  <a:schemeClr val="dk1"/>
                </a:solidFill>
                <a:latin typeface="Calibri"/>
                <a:ea typeface="Calibri"/>
                <a:cs typeface="Calibri"/>
                <a:sym typeface="Calibri"/>
              </a:rPr>
              <a:t>(below). </a:t>
            </a:r>
            <a:endParaRPr b="0" i="0" sz="1800" u="none" cap="none" strike="noStrike">
              <a:solidFill>
                <a:schemeClr val="dk1"/>
              </a:solidFill>
              <a:latin typeface="Calibri"/>
              <a:ea typeface="Calibri"/>
              <a:cs typeface="Calibri"/>
              <a:sym typeface="Calibri"/>
            </a:endParaRPr>
          </a:p>
          <a:p>
            <a:pPr indent="0" lvl="0" marL="457200" marR="0" rtl="0" algn="ctr">
              <a:lnSpc>
                <a:spcPct val="107000"/>
              </a:lnSpc>
              <a:spcBef>
                <a:spcPts val="6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457200" marR="0" rtl="0" algn="ctr">
              <a:lnSpc>
                <a:spcPct val="107000"/>
              </a:lnSpc>
              <a:spcBef>
                <a:spcPts val="6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457200" marR="0" rtl="0" algn="ctr">
              <a:lnSpc>
                <a:spcPct val="107000"/>
              </a:lnSpc>
              <a:spcBef>
                <a:spcPts val="60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Three of the key takeaways were:</a:t>
            </a:r>
            <a:endParaRPr b="0" i="0" sz="1800" u="none" cap="none" strike="noStrike">
              <a:solidFill>
                <a:schemeClr val="dk1"/>
              </a:solidFill>
              <a:latin typeface="Calibri"/>
              <a:ea typeface="Calibri"/>
              <a:cs typeface="Calibri"/>
              <a:sym typeface="Calibri"/>
            </a:endParaRPr>
          </a:p>
          <a:p>
            <a:pPr indent="-342900" lvl="0" marL="457200" marR="0" rtl="0" algn="ctr">
              <a:lnSpc>
                <a:spcPct val="107000"/>
              </a:lnSpc>
              <a:spcBef>
                <a:spcPts val="60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The improved intercommunication between individuals and organisations</a:t>
            </a:r>
            <a:endParaRPr b="0" i="0" sz="1800" u="none" cap="none" strike="noStrike">
              <a:solidFill>
                <a:schemeClr val="dk1"/>
              </a:solidFill>
              <a:latin typeface="Calibri"/>
              <a:ea typeface="Calibri"/>
              <a:cs typeface="Calibri"/>
              <a:sym typeface="Calibri"/>
            </a:endParaRPr>
          </a:p>
          <a:p>
            <a:pPr indent="-342900" lvl="0" marL="457200" marR="0" rtl="0" algn="ctr">
              <a:lnSpc>
                <a:spcPct val="107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The fully national scope of MfC’s reach (with the presence of ARTS bringing Northern Ireland properly into the fold for the first time)</a:t>
            </a:r>
            <a:endParaRPr b="0" i="0" sz="1800" u="none" cap="none" strike="noStrike">
              <a:solidFill>
                <a:schemeClr val="dk1"/>
              </a:solidFill>
              <a:latin typeface="Calibri"/>
              <a:ea typeface="Calibri"/>
              <a:cs typeface="Calibri"/>
              <a:sym typeface="Calibri"/>
            </a:endParaRPr>
          </a:p>
          <a:p>
            <a:pPr indent="-342900" lvl="0" marL="457200" marR="0" rtl="0" algn="ctr">
              <a:lnSpc>
                <a:spcPct val="107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 The growing demand for both regional gatherings and continued peer exchange.</a:t>
            </a:r>
            <a:endParaRPr b="0" i="0" sz="1800" u="none" cap="none" strike="noStrike">
              <a:solidFill>
                <a:schemeClr val="dk1"/>
              </a:solidFill>
              <a:latin typeface="Calibri"/>
              <a:ea typeface="Calibri"/>
              <a:cs typeface="Calibri"/>
              <a:sym typeface="Calibri"/>
            </a:endParaRPr>
          </a:p>
          <a:p>
            <a:pPr indent="0" lvl="0" marL="457200" marR="0" rtl="0" algn="ctr">
              <a:lnSpc>
                <a:spcPct val="90000"/>
              </a:lnSpc>
              <a:spcBef>
                <a:spcPts val="600"/>
              </a:spcBef>
              <a:spcAft>
                <a:spcPts val="0"/>
              </a:spcAft>
              <a:buClr>
                <a:srgbClr val="000000"/>
              </a:buClr>
              <a:buSzPts val="2000"/>
              <a:buFont typeface="Arial"/>
              <a:buNone/>
            </a:pPr>
            <a:r>
              <a:rPr b="0" i="0" lang="en-GB" sz="2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30" name="Google Shape;130;g3a1ee44d8b4_0_5"/>
          <p:cNvPicPr preferRelativeResize="0"/>
          <p:nvPr/>
        </p:nvPicPr>
        <p:blipFill rotWithShape="1">
          <a:blip r:embed="rId3">
            <a:alphaModFix/>
          </a:blip>
          <a:srcRect b="0" l="0" r="0" t="0"/>
          <a:stretch/>
        </p:blipFill>
        <p:spPr>
          <a:xfrm>
            <a:off x="11350746" y="8722"/>
            <a:ext cx="841253" cy="838200"/>
          </a:xfrm>
          <a:prstGeom prst="rect">
            <a:avLst/>
          </a:prstGeom>
          <a:noFill/>
          <a:ln>
            <a:noFill/>
          </a:ln>
        </p:spPr>
      </p:pic>
      <p:pic>
        <p:nvPicPr>
          <p:cNvPr id="131" name="Google Shape;131;g3a1ee44d8b4_0_5"/>
          <p:cNvPicPr preferRelativeResize="0"/>
          <p:nvPr/>
        </p:nvPicPr>
        <p:blipFill rotWithShape="1">
          <a:blip r:embed="rId3">
            <a:alphaModFix/>
          </a:blip>
          <a:srcRect b="0" l="0" r="0" t="0"/>
          <a:stretch/>
        </p:blipFill>
        <p:spPr>
          <a:xfrm>
            <a:off x="0" y="6011078"/>
            <a:ext cx="841253" cy="838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135" name="Shape 135"/>
        <p:cNvGrpSpPr/>
        <p:nvPr/>
      </p:nvGrpSpPr>
      <p:grpSpPr>
        <a:xfrm>
          <a:off x="0" y="0"/>
          <a:ext cx="0" cy="0"/>
          <a:chOff x="0" y="0"/>
          <a:chExt cx="0" cy="0"/>
        </a:xfrm>
      </p:grpSpPr>
      <p:sp>
        <p:nvSpPr>
          <p:cNvPr id="136" name="Google Shape;136;p6"/>
          <p:cNvSpPr txBox="1"/>
          <p:nvPr/>
        </p:nvSpPr>
        <p:spPr>
          <a:xfrm>
            <a:off x="669450" y="908700"/>
            <a:ext cx="10853100" cy="5040600"/>
          </a:xfrm>
          <a:prstGeom prst="rect">
            <a:avLst/>
          </a:prstGeom>
          <a:solidFill>
            <a:srgbClr val="ADD6A6"/>
          </a:solidFill>
          <a:ln>
            <a:noFill/>
          </a:ln>
        </p:spPr>
        <p:txBody>
          <a:bodyPr anchorCtr="0" anchor="t" bIns="45700" lIns="91425" spcFirstLastPara="1" rIns="91425" wrap="square" tIns="45700">
            <a:spAutoFit/>
          </a:bodyPr>
          <a:lstStyle/>
          <a:p>
            <a:pPr indent="0" lvl="0" marL="0" marR="0" rtl="0" algn="ctr">
              <a:lnSpc>
                <a:spcPct val="107000"/>
              </a:lnSpc>
              <a:spcBef>
                <a:spcPts val="0"/>
              </a:spcBef>
              <a:spcAft>
                <a:spcPts val="0"/>
              </a:spcAft>
              <a:buClr>
                <a:srgbClr val="000000"/>
              </a:buClr>
              <a:buSzPts val="2400"/>
              <a:buFont typeface="Arial"/>
              <a:buNone/>
            </a:pPr>
            <a:r>
              <a:rPr b="1" i="0" lang="en-GB" sz="2400" u="none" cap="none" strike="noStrike">
                <a:solidFill>
                  <a:schemeClr val="dk1"/>
                </a:solidFill>
                <a:latin typeface="Calibri"/>
                <a:ea typeface="Calibri"/>
                <a:cs typeface="Calibri"/>
                <a:sym typeface="Calibri"/>
              </a:rPr>
              <a:t>Impact </a:t>
            </a:r>
            <a:r>
              <a:rPr b="0" i="0" lang="en-GB" sz="2400" u="none" cap="none" strike="noStrike">
                <a:solidFill>
                  <a:schemeClr val="dk1"/>
                </a:solidFill>
                <a:latin typeface="Calibri"/>
                <a:ea typeface="Calibri"/>
                <a:cs typeface="Calibri"/>
                <a:sym typeface="Calibri"/>
              </a:rPr>
              <a:t>Panel</a:t>
            </a:r>
            <a:endParaRPr b="0" i="0" sz="1400" u="none" cap="none" strike="noStrike">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Reflections on learning and the impact of the programme are built into our ongoing monitoring processes and the role of the Impact Panel.   </a:t>
            </a:r>
            <a:endParaRPr b="0" i="0" sz="1800" u="none" cap="none" strike="noStrike">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a:t>
            </a:r>
            <a:endParaRPr b="0" i="0" sz="1800" u="none" cap="none" strike="noStrike">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Network stories were  discussed using the </a:t>
            </a:r>
            <a:r>
              <a:rPr b="1" i="0" lang="en-GB" sz="1800" u="none" cap="none" strike="noStrike">
                <a:solidFill>
                  <a:schemeClr val="dk1"/>
                </a:solidFill>
                <a:latin typeface="Calibri"/>
                <a:ea typeface="Calibri"/>
                <a:cs typeface="Calibri"/>
                <a:sym typeface="Calibri"/>
              </a:rPr>
              <a:t>Most Significant Change </a:t>
            </a:r>
            <a:r>
              <a:rPr b="0" i="0" lang="en-GB" sz="1800" u="none" cap="none" strike="noStrike">
                <a:solidFill>
                  <a:schemeClr val="dk1"/>
                </a:solidFill>
                <a:latin typeface="Calibri"/>
                <a:ea typeface="Calibri"/>
                <a:cs typeface="Calibri"/>
                <a:sym typeface="Calibri"/>
              </a:rPr>
              <a:t>method.  After the stories had been shared and discussed, the themes, ideas and suggestions were written up into reports which were then considered by the Board of Directors and Core Spokes.  </a:t>
            </a:r>
            <a:endParaRPr b="0" i="0" sz="1800" u="none" cap="none" strike="noStrike">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0" i="1" lang="en-GB" sz="1800" u="none" cap="none" strike="noStrike">
                <a:solidFill>
                  <a:schemeClr val="dk1"/>
                </a:solidFill>
                <a:latin typeface="Calibri"/>
                <a:ea typeface="Calibri"/>
                <a:cs typeface="Calibri"/>
                <a:sym typeface="Calibri"/>
              </a:rPr>
              <a:t>(The Most Significant Change [MSC] technique is a participatory tool used for monitoring and evaluating projects and programmes. It involves collecting stories of significant change from those affected by the programmes, systematic participatory interpretation of these stories and discussing and selecting the most significant stories at various organizational levels thus it helps clarify values among stakeholders and provide evidence of impact.)</a:t>
            </a:r>
            <a:endParaRPr b="0" i="1" sz="1800" u="none" cap="none" strike="noStrike">
              <a:solidFill>
                <a:srgbClr val="000000"/>
              </a:solidFill>
              <a:latin typeface="Calibri"/>
              <a:ea typeface="Calibri"/>
              <a:cs typeface="Calibri"/>
              <a:sym typeface="Calibri"/>
            </a:endParaRPr>
          </a:p>
        </p:txBody>
      </p:sp>
      <p:pic>
        <p:nvPicPr>
          <p:cNvPr id="137" name="Google Shape;137;p6"/>
          <p:cNvPicPr preferRelativeResize="0"/>
          <p:nvPr/>
        </p:nvPicPr>
        <p:blipFill rotWithShape="1">
          <a:blip r:embed="rId3">
            <a:alphaModFix/>
          </a:blip>
          <a:srcRect b="0" l="0" r="0" t="0"/>
          <a:stretch/>
        </p:blipFill>
        <p:spPr>
          <a:xfrm>
            <a:off x="0" y="1"/>
            <a:ext cx="841254" cy="838200"/>
          </a:xfrm>
          <a:prstGeom prst="rect">
            <a:avLst/>
          </a:prstGeom>
          <a:noFill/>
          <a:ln>
            <a:noFill/>
          </a:ln>
        </p:spPr>
      </p:pic>
      <p:pic>
        <p:nvPicPr>
          <p:cNvPr id="138" name="Google Shape;138;p6"/>
          <p:cNvPicPr preferRelativeResize="0"/>
          <p:nvPr/>
        </p:nvPicPr>
        <p:blipFill rotWithShape="1">
          <a:blip r:embed="rId3">
            <a:alphaModFix/>
          </a:blip>
          <a:srcRect b="0" l="0" r="0" t="0"/>
          <a:stretch/>
        </p:blipFill>
        <p:spPr>
          <a:xfrm>
            <a:off x="11350746" y="6019800"/>
            <a:ext cx="841254" cy="838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142" name="Shape 142"/>
        <p:cNvGrpSpPr/>
        <p:nvPr/>
      </p:nvGrpSpPr>
      <p:grpSpPr>
        <a:xfrm>
          <a:off x="0" y="0"/>
          <a:ext cx="0" cy="0"/>
          <a:chOff x="0" y="0"/>
          <a:chExt cx="0" cy="0"/>
        </a:xfrm>
      </p:grpSpPr>
      <p:sp>
        <p:nvSpPr>
          <p:cNvPr id="143" name="Google Shape;143;p7"/>
          <p:cNvSpPr txBox="1"/>
          <p:nvPr/>
        </p:nvSpPr>
        <p:spPr>
          <a:xfrm>
            <a:off x="669450" y="2347737"/>
            <a:ext cx="10853100" cy="2159400"/>
          </a:xfrm>
          <a:prstGeom prst="rect">
            <a:avLst/>
          </a:prstGeom>
          <a:noFill/>
          <a:ln>
            <a:noFill/>
          </a:ln>
        </p:spPr>
        <p:txBody>
          <a:bodyPr anchorCtr="0" anchor="t" bIns="45700" lIns="91425" spcFirstLastPara="1" rIns="91425" wrap="square" tIns="45700">
            <a:spAutoFit/>
          </a:bodyPr>
          <a:lstStyle/>
          <a:p>
            <a:pPr indent="0" lvl="0" marL="0" marR="0" rtl="0" algn="ctr">
              <a:lnSpc>
                <a:spcPct val="107000"/>
              </a:lnSpc>
              <a:spcBef>
                <a:spcPts val="80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Collaborating with the Impact Panel helped bring more depth to our evaluation processes. Two particular conclusions have helped shape the developing nature of MfC.</a:t>
            </a:r>
            <a:endParaRPr b="0" i="0" sz="1800" u="none" cap="none" strike="noStrike">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Their emphasis on </a:t>
            </a:r>
            <a:r>
              <a:rPr b="1" i="0" lang="en-GB" sz="1800" u="none" cap="none" strike="noStrike">
                <a:solidFill>
                  <a:srgbClr val="000000"/>
                </a:solidFill>
                <a:latin typeface="Calibri"/>
                <a:ea typeface="Calibri"/>
                <a:cs typeface="Calibri"/>
                <a:sym typeface="Calibri"/>
              </a:rPr>
              <a:t>measuring lived experience</a:t>
            </a:r>
            <a:r>
              <a:rPr b="0" i="0" lang="en-GB" sz="1800" u="none" cap="none" strike="noStrike">
                <a:solidFill>
                  <a:srgbClr val="000000"/>
                </a:solidFill>
                <a:latin typeface="Calibri"/>
                <a:ea typeface="Calibri"/>
                <a:cs typeface="Calibri"/>
                <a:sym typeface="Calibri"/>
              </a:rPr>
              <a:t>, not just numbers, aligning as it does with the Learning &amp; Development approach.</a:t>
            </a:r>
            <a:endParaRPr b="0" i="0" sz="1800" u="none" cap="none" strike="noStrike">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rPr b="0" i="0" lang="en-GB" sz="1800" u="none" cap="none" strike="noStrike">
                <a:solidFill>
                  <a:srgbClr val="000000"/>
                </a:solidFill>
                <a:latin typeface="Calibri"/>
                <a:ea typeface="Calibri"/>
                <a:cs typeface="Calibri"/>
                <a:sym typeface="Calibri"/>
              </a:rPr>
              <a:t>Impact should be understood through</a:t>
            </a:r>
            <a:r>
              <a:rPr b="1" i="0" lang="en-GB" sz="1800" u="none" cap="none" strike="noStrike">
                <a:solidFill>
                  <a:srgbClr val="000000"/>
                </a:solidFill>
                <a:latin typeface="Calibri"/>
                <a:ea typeface="Calibri"/>
                <a:cs typeface="Calibri"/>
                <a:sym typeface="Calibri"/>
              </a:rPr>
              <a:t> stories, relationships, and trust</a:t>
            </a:r>
            <a:r>
              <a:rPr b="0" i="0" lang="en-GB" sz="1800" u="none" cap="none" strike="noStrike">
                <a:solidFill>
                  <a:srgbClr val="000000"/>
                </a:solidFill>
                <a:latin typeface="Calibri"/>
                <a:ea typeface="Calibri"/>
                <a:cs typeface="Calibri"/>
                <a:sym typeface="Calibri"/>
              </a:rPr>
              <a:t>, not just stats and KPIs.</a:t>
            </a:r>
            <a:endParaRPr b="0" i="0" sz="1800" u="none" cap="none" strike="noStrike">
              <a:solidFill>
                <a:srgbClr val="000000"/>
              </a:solidFill>
              <a:latin typeface="Calibri"/>
              <a:ea typeface="Calibri"/>
              <a:cs typeface="Calibri"/>
              <a:sym typeface="Calibri"/>
            </a:endParaRPr>
          </a:p>
          <a:p>
            <a:pPr indent="0" lvl="0" marL="0" marR="0" rtl="0" algn="ctr">
              <a:lnSpc>
                <a:spcPct val="107000"/>
              </a:lnSpc>
              <a:spcBef>
                <a:spcPts val="80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pic>
        <p:nvPicPr>
          <p:cNvPr id="144" name="Google Shape;144;p7"/>
          <p:cNvPicPr preferRelativeResize="0"/>
          <p:nvPr/>
        </p:nvPicPr>
        <p:blipFill rotWithShape="1">
          <a:blip r:embed="rId3">
            <a:alphaModFix/>
          </a:blip>
          <a:srcRect b="0" l="0" r="0" t="0"/>
          <a:stretch/>
        </p:blipFill>
        <p:spPr>
          <a:xfrm>
            <a:off x="11350746" y="0"/>
            <a:ext cx="841254" cy="838200"/>
          </a:xfrm>
          <a:prstGeom prst="rect">
            <a:avLst/>
          </a:prstGeom>
          <a:noFill/>
          <a:ln>
            <a:noFill/>
          </a:ln>
        </p:spPr>
      </p:pic>
      <p:pic>
        <p:nvPicPr>
          <p:cNvPr id="145" name="Google Shape;145;p7"/>
          <p:cNvPicPr preferRelativeResize="0"/>
          <p:nvPr/>
        </p:nvPicPr>
        <p:blipFill rotWithShape="1">
          <a:blip r:embed="rId4">
            <a:alphaModFix/>
          </a:blip>
          <a:srcRect b="0" l="0" r="0" t="0"/>
          <a:stretch/>
        </p:blipFill>
        <p:spPr>
          <a:xfrm>
            <a:off x="0" y="6016679"/>
            <a:ext cx="841321" cy="84132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ADD6A6"/>
        </a:solidFill>
      </p:bgPr>
    </p:bg>
    <p:spTree>
      <p:nvGrpSpPr>
        <p:cNvPr id="149" name="Shape 149"/>
        <p:cNvGrpSpPr/>
        <p:nvPr/>
      </p:nvGrpSpPr>
      <p:grpSpPr>
        <a:xfrm>
          <a:off x="0" y="0"/>
          <a:ext cx="0" cy="0"/>
          <a:chOff x="0" y="0"/>
          <a:chExt cx="0" cy="0"/>
        </a:xfrm>
      </p:grpSpPr>
      <p:sp>
        <p:nvSpPr>
          <p:cNvPr id="150" name="Google Shape;150;p8"/>
          <p:cNvSpPr/>
          <p:nvPr/>
        </p:nvSpPr>
        <p:spPr>
          <a:xfrm>
            <a:off x="3048" y="0"/>
            <a:ext cx="12188952" cy="6858000"/>
          </a:xfrm>
          <a:prstGeom prst="rect">
            <a:avLst/>
          </a:prstGeom>
          <a:solidFill>
            <a:srgbClr val="ADD6A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1" name="Google Shape;151;p8"/>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52" name="Google Shape;152;p8"/>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3" name="Google Shape;153;p8"/>
          <p:cNvSpPr txBox="1"/>
          <p:nvPr/>
        </p:nvSpPr>
        <p:spPr>
          <a:xfrm>
            <a:off x="4506600" y="636175"/>
            <a:ext cx="7127400" cy="5585700"/>
          </a:xfrm>
          <a:prstGeom prst="rect">
            <a:avLst/>
          </a:prstGeom>
          <a:noFill/>
          <a:ln>
            <a:noFill/>
          </a:ln>
        </p:spPr>
        <p:txBody>
          <a:bodyPr anchorCtr="0" anchor="ctr" bIns="45700" lIns="91425" spcFirstLastPara="1" rIns="91425" wrap="square" tIns="45700">
            <a:normAutofit lnSpcReduction="10000"/>
          </a:bodyPr>
          <a:lstStyle/>
          <a:p>
            <a:pPr indent="0" lvl="0" marL="0" marR="0" rtl="0" algn="ctr">
              <a:lnSpc>
                <a:spcPct val="90000"/>
              </a:lnSpc>
              <a:spcBef>
                <a:spcPts val="0"/>
              </a:spcBef>
              <a:spcAft>
                <a:spcPts val="0"/>
              </a:spcAft>
              <a:buClr>
                <a:srgbClr val="000000"/>
              </a:buClr>
              <a:buSzPts val="2300"/>
              <a:buFont typeface="Arial"/>
              <a:buNone/>
            </a:pPr>
            <a:r>
              <a:rPr b="1" i="0" lang="en-GB" sz="2300" u="none" cap="none" strike="noStrike">
                <a:solidFill>
                  <a:schemeClr val="dk1"/>
                </a:solidFill>
                <a:latin typeface="Calibri"/>
                <a:ea typeface="Calibri"/>
                <a:cs typeface="Calibri"/>
                <a:sym typeface="Calibri"/>
              </a:rPr>
              <a:t>Board of </a:t>
            </a:r>
            <a:r>
              <a:rPr b="0" i="0" lang="en-GB" sz="2300" u="none" cap="none" strike="noStrike">
                <a:solidFill>
                  <a:schemeClr val="dk1"/>
                </a:solidFill>
                <a:latin typeface="Calibri"/>
                <a:ea typeface="Calibri"/>
                <a:cs typeface="Calibri"/>
                <a:sym typeface="Calibri"/>
              </a:rPr>
              <a:t>Director</a:t>
            </a:r>
            <a:r>
              <a:rPr b="1" i="0" lang="en-GB" sz="2300" u="none" cap="none" strike="noStrike">
                <a:solidFill>
                  <a:schemeClr val="dk1"/>
                </a:solidFill>
                <a:latin typeface="Calibri"/>
                <a:ea typeface="Calibri"/>
                <a:cs typeface="Calibri"/>
                <a:sym typeface="Calibri"/>
              </a:rPr>
              <a:t>s</a:t>
            </a:r>
            <a:r>
              <a:rPr b="0" i="0" lang="en-GB" sz="2300" u="none" cap="none" strike="noStrike">
                <a:solidFill>
                  <a:schemeClr val="dk1"/>
                </a:solidFill>
                <a:latin typeface="Calibri"/>
                <a:ea typeface="Calibri"/>
                <a:cs typeface="Calibri"/>
                <a:sym typeface="Calibri"/>
              </a:rPr>
              <a:t> </a:t>
            </a:r>
            <a:endParaRPr b="0" i="0" sz="2300" u="none" cap="none" strike="noStrike">
              <a:solidFill>
                <a:srgbClr val="000000"/>
              </a:solidFill>
              <a:latin typeface="Arial"/>
              <a:ea typeface="Arial"/>
              <a:cs typeface="Arial"/>
              <a:sym typeface="Arial"/>
            </a:endParaRPr>
          </a:p>
          <a:p>
            <a:pPr indent="107950" lvl="0" marL="0" marR="0" rtl="0" algn="ctr">
              <a:lnSpc>
                <a:spcPct val="107000"/>
              </a:lnSpc>
              <a:spcBef>
                <a:spcPts val="0"/>
              </a:spcBef>
              <a:spcAft>
                <a:spcPts val="0"/>
              </a:spcAft>
              <a:buClr>
                <a:schemeClr val="dk1"/>
              </a:buClr>
              <a:buSzPts val="17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The board continued to meet regularly during the year to steer the direction of the work, it priorities and delivery. </a:t>
            </a:r>
            <a:endParaRPr b="0" i="0" sz="1800" u="none" cap="none" strike="noStrike">
              <a:solidFill>
                <a:schemeClr val="dk1"/>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ctr">
              <a:lnSpc>
                <a:spcPct val="107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As we enter the final year of funding from the National Lottery Community Fund, the board has continued to both ‘look back’ and plan future processes. In terms of what and where to next, discussions have highlighted the following key points for consideration:</a:t>
            </a:r>
            <a:endParaRPr b="0" i="0" sz="1800" u="none" cap="none" strike="noStrike">
              <a:solidFill>
                <a:srgbClr val="000000"/>
              </a:solidFill>
              <a:latin typeface="Calibri"/>
              <a:ea typeface="Calibri"/>
              <a:cs typeface="Calibri"/>
              <a:sym typeface="Calibri"/>
            </a:endParaRPr>
          </a:p>
          <a:p>
            <a:pPr indent="114300" lvl="0" marL="0" marR="0" rtl="0" algn="ctr">
              <a:lnSpc>
                <a:spcPct val="107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457200" marR="0" rtl="0" algn="ctr">
              <a:lnSpc>
                <a:spcPct val="107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Given that MfC is reaching the end of its current funding cycle, </a:t>
            </a:r>
            <a:r>
              <a:rPr b="1" i="0" lang="en-GB" sz="1800" u="none" cap="none" strike="noStrike">
                <a:solidFill>
                  <a:schemeClr val="dk1"/>
                </a:solidFill>
                <a:latin typeface="Calibri"/>
                <a:ea typeface="Calibri"/>
                <a:cs typeface="Calibri"/>
                <a:sym typeface="Calibri"/>
              </a:rPr>
              <a:t>what does continuation mean and look like?</a:t>
            </a: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0" lvl="0" marL="457200" marR="0" rtl="0" algn="ctr">
              <a:lnSpc>
                <a:spcPct val="107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342900" lvl="0" marL="457200" marR="0" rtl="0" algn="ctr">
              <a:lnSpc>
                <a:spcPct val="107000"/>
              </a:lnSpc>
              <a:spcBef>
                <a:spcPts val="0"/>
              </a:spcBef>
              <a:spcAft>
                <a:spcPts val="0"/>
              </a:spcAft>
              <a:buClr>
                <a:schemeClr val="dk1"/>
              </a:buClr>
              <a:buSzPts val="1800"/>
              <a:buFont typeface="Calibri"/>
              <a:buChar char="●"/>
            </a:pPr>
            <a:r>
              <a:rPr b="0" i="0" lang="en-GB" sz="1800" u="none" cap="none" strike="noStrike">
                <a:solidFill>
                  <a:schemeClr val="dk1"/>
                </a:solidFill>
                <a:latin typeface="Calibri"/>
                <a:ea typeface="Calibri"/>
                <a:cs typeface="Calibri"/>
                <a:sym typeface="Calibri"/>
              </a:rPr>
              <a:t>Does MfC need to consider a strategic convening role or simply act as a </a:t>
            </a:r>
            <a:r>
              <a:rPr b="1" i="0" lang="en-GB" sz="1800" u="none" cap="none" strike="noStrike">
                <a:solidFill>
                  <a:schemeClr val="dk1"/>
                </a:solidFill>
                <a:latin typeface="Calibri"/>
                <a:ea typeface="Calibri"/>
                <a:cs typeface="Calibri"/>
                <a:sym typeface="Calibri"/>
              </a:rPr>
              <a:t>commissioner of projects? </a:t>
            </a:r>
            <a:r>
              <a:rPr b="0" i="0" lang="en-GB" sz="1800" u="none" cap="none" strike="noStrike">
                <a:solidFill>
                  <a:schemeClr val="dk1"/>
                </a:solidFill>
                <a:latin typeface="Calibri"/>
                <a:ea typeface="Calibri"/>
                <a:cs typeface="Calibri"/>
                <a:sym typeface="Calibri"/>
              </a:rPr>
              <a:t>Or are there </a:t>
            </a:r>
            <a:r>
              <a:rPr b="1" i="0" lang="en-GB" sz="1800" u="none" cap="none" strike="noStrike">
                <a:solidFill>
                  <a:schemeClr val="dk1"/>
                </a:solidFill>
                <a:latin typeface="Calibri"/>
                <a:ea typeface="Calibri"/>
                <a:cs typeface="Calibri"/>
                <a:sym typeface="Calibri"/>
              </a:rPr>
              <a:t>different, more inclusive ways</a:t>
            </a:r>
            <a:r>
              <a:rPr b="0" i="0" lang="en-GB" sz="1800" u="none" cap="none" strike="noStrike">
                <a:solidFill>
                  <a:schemeClr val="dk1"/>
                </a:solidFill>
                <a:latin typeface="Calibri"/>
                <a:ea typeface="Calibri"/>
                <a:cs typeface="Calibri"/>
                <a:sym typeface="Calibri"/>
              </a:rPr>
              <a:t> of working with the network in the creation and allocation of new projects? </a:t>
            </a:r>
            <a:endParaRPr b="0" i="0" sz="1800" u="none" cap="none" strike="noStrike">
              <a:solidFill>
                <a:schemeClr val="dk1"/>
              </a:solidFill>
              <a:latin typeface="Calibri"/>
              <a:ea typeface="Calibri"/>
              <a:cs typeface="Calibri"/>
              <a:sym typeface="Calibri"/>
            </a:endParaRPr>
          </a:p>
          <a:p>
            <a:pPr indent="0" lvl="0" marL="457200" marR="0" rtl="0" algn="ctr">
              <a:lnSpc>
                <a:spcPct val="107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rgbClr val="000000"/>
              </a:solidFill>
              <a:latin typeface="Calibri"/>
              <a:ea typeface="Calibri"/>
              <a:cs typeface="Calibri"/>
              <a:sym typeface="Calibri"/>
            </a:endParaRPr>
          </a:p>
          <a:p>
            <a:pPr indent="0" lvl="0" marL="0" marR="0" rtl="0" algn="ctr">
              <a:lnSpc>
                <a:spcPct val="90000"/>
              </a:lnSpc>
              <a:spcBef>
                <a:spcPts val="80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54" name="Google Shape;154;p8"/>
          <p:cNvPicPr preferRelativeResize="0"/>
          <p:nvPr/>
        </p:nvPicPr>
        <p:blipFill rotWithShape="1">
          <a:blip r:embed="rId3">
            <a:alphaModFix/>
          </a:blip>
          <a:srcRect b="0" l="0" r="0" t="0"/>
          <a:stretch/>
        </p:blipFill>
        <p:spPr>
          <a:xfrm>
            <a:off x="0" y="0"/>
            <a:ext cx="841321" cy="841321"/>
          </a:xfrm>
          <a:prstGeom prst="rect">
            <a:avLst/>
          </a:prstGeom>
          <a:noFill/>
          <a:ln>
            <a:noFill/>
          </a:ln>
        </p:spPr>
      </p:pic>
      <p:pic>
        <p:nvPicPr>
          <p:cNvPr id="155" name="Google Shape;155;p8"/>
          <p:cNvPicPr preferRelativeResize="0"/>
          <p:nvPr/>
        </p:nvPicPr>
        <p:blipFill rotWithShape="1">
          <a:blip r:embed="rId3">
            <a:alphaModFix/>
          </a:blip>
          <a:srcRect b="0" l="0" r="0" t="0"/>
          <a:stretch/>
        </p:blipFill>
        <p:spPr>
          <a:xfrm>
            <a:off x="11350679" y="6016679"/>
            <a:ext cx="841321" cy="841321"/>
          </a:xfrm>
          <a:prstGeom prst="rect">
            <a:avLst/>
          </a:prstGeom>
          <a:noFill/>
          <a:ln>
            <a:noFill/>
          </a:ln>
        </p:spPr>
      </p:pic>
      <p:pic>
        <p:nvPicPr>
          <p:cNvPr id="156" name="Google Shape;156;p8"/>
          <p:cNvPicPr preferRelativeResize="0"/>
          <p:nvPr/>
        </p:nvPicPr>
        <p:blipFill rotWithShape="1">
          <a:blip r:embed="rId4">
            <a:alphaModFix/>
          </a:blip>
          <a:srcRect b="3683" l="39387" r="0" t="4480"/>
          <a:stretch/>
        </p:blipFill>
        <p:spPr>
          <a:xfrm>
            <a:off x="-1" y="-1"/>
            <a:ext cx="4506589" cy="685800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2024-09-10T09:17:54Z</dcterms:created>
  <dc:creator>Doug Devaney</dc:creator>
</cp:coreProperties>
</file>