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57" r:id="rId5"/>
    <p:sldId id="345" r:id="rId6"/>
    <p:sldId id="367" r:id="rId7"/>
    <p:sldId id="368" r:id="rId8"/>
    <p:sldId id="369" r:id="rId9"/>
    <p:sldId id="370" r:id="rId10"/>
    <p:sldId id="346" r:id="rId11"/>
    <p:sldId id="365" r:id="rId12"/>
    <p:sldId id="366" r:id="rId13"/>
    <p:sldId id="352" r:id="rId14"/>
    <p:sldId id="356" r:id="rId15"/>
  </p:sldIdLst>
  <p:sldSz cx="12192000" cy="6858000"/>
  <p:notesSz cx="6888163" cy="9671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309" autoAdjust="0"/>
  </p:normalViewPr>
  <p:slideViewPr>
    <p:cSldViewPr snapToGrid="0">
      <p:cViewPr varScale="1">
        <p:scale>
          <a:sx n="66" d="100"/>
          <a:sy n="66" d="100"/>
        </p:scale>
        <p:origin x="600" y="40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4" d="100"/>
          <a:sy n="54" d="100"/>
        </p:scale>
        <p:origin x="25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2/2/2026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485232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2/2/2026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2313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654193"/>
            <a:ext cx="5510530" cy="3807976"/>
          </a:xfrm>
          <a:prstGeom prst="rect">
            <a:avLst/>
          </a:prstGeom>
        </p:spPr>
        <p:txBody>
          <a:bodyPr vert="horz" lIns="94622" tIns="47311" rIns="94622" bIns="473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185820"/>
            <a:ext cx="2984871" cy="4852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3199C-103D-EE35-EEA9-CE1EE0BD0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DCF36-E236-6617-3A5B-FAD393695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7D19D-8FFD-3419-0D1D-6AF8E8ECE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Bright Futures is LGT’s youth mentoring and employability </a:t>
            </a:r>
            <a:r>
              <a:rPr lang="en-US" dirty="0" err="1"/>
              <a:t>programme</a:t>
            </a:r>
            <a:r>
              <a:rPr lang="en-US" dirty="0"/>
              <a:t> for young people aged 15–25 across London. </a:t>
            </a:r>
          </a:p>
          <a:p>
            <a:pPr fontAlgn="t"/>
            <a:r>
              <a:rPr lang="en-US" dirty="0"/>
              <a:t>We focus on skills development, access to training and work opportunities, and offer both 1:1 mentoring and group workshops.</a:t>
            </a:r>
          </a:p>
          <a:p>
            <a:pPr fontAlgn="t"/>
            <a:r>
              <a:rPr lang="en-US" dirty="0"/>
              <a:t>What I’m sharing today is what we try to build into the foundation of how we work in Bright Futures — the ideas and principles that guide how we support young people every day.</a:t>
            </a:r>
          </a:p>
          <a:p>
            <a:pPr defTabSz="94622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FD974-8993-B458-E01F-14B08239E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7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lnSpc>
                <a:spcPts val="1552"/>
              </a:lnSpc>
            </a:pPr>
            <a:r>
              <a:rPr lang="en-US" b="0" i="0" dirty="0">
                <a:effectLst/>
                <a:latin typeface="Segoe UI" panose="020B0502040204020203" pitchFamily="34" charset="0"/>
              </a:rPr>
              <a:t>Move into more sharing and discussion at your table</a:t>
            </a:r>
          </a:p>
          <a:p>
            <a:pPr fontAlgn="t">
              <a:lnSpc>
                <a:spcPts val="1552"/>
              </a:lnSpc>
            </a:pPr>
            <a:r>
              <a:rPr lang="en-US" b="0" i="0" dirty="0">
                <a:effectLst/>
                <a:latin typeface="Segoe UI" panose="020B0502040204020203" pitchFamily="34" charset="0"/>
              </a:rPr>
              <a:t>The questions here are 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only there to help you get started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. Go wherever the conversation naturally takes you around the theme of empowerment, youth voice, resilience leadership, activism etc.</a:t>
            </a:r>
          </a:p>
          <a:p>
            <a:pPr fontAlgn="t">
              <a:lnSpc>
                <a:spcPts val="1552"/>
              </a:lnSpc>
            </a:pPr>
            <a:r>
              <a:rPr lang="en-US" b="0" i="0" dirty="0">
                <a:effectLst/>
                <a:latin typeface="Segoe UI" panose="020B0502040204020203" pitchFamily="34" charset="0"/>
              </a:rPr>
              <a:t>Think of this as a shared learning space — we’re not looking for perfect answers, just honest reflections about what you see young people needing and how to make that happen.</a:t>
            </a:r>
          </a:p>
          <a:p>
            <a:pPr fontAlgn="t">
              <a:lnSpc>
                <a:spcPts val="1552"/>
              </a:lnSpc>
            </a:pPr>
            <a:r>
              <a:rPr lang="en-US" b="0" i="0" dirty="0">
                <a:effectLst/>
                <a:latin typeface="Segoe UI" panose="020B0502040204020203" pitchFamily="34" charset="0"/>
              </a:rPr>
              <a:t>Focus on what actually works in real relationships and real situations, and the real barriers young people face.</a:t>
            </a:r>
          </a:p>
          <a:p>
            <a:pPr fontAlgn="t">
              <a:lnSpc>
                <a:spcPts val="1552"/>
              </a:lnSpc>
            </a:pPr>
            <a:r>
              <a:rPr lang="en-US" b="0" i="0" dirty="0">
                <a:effectLst/>
                <a:latin typeface="Segoe UI" panose="020B0502040204020203" pitchFamily="34" charset="0"/>
              </a:rPr>
              <a:t>Come back together at the end for each table to share a </a:t>
            </a:r>
            <a:r>
              <a:rPr lang="en-US" b="1" i="0" dirty="0">
                <a:effectLst/>
                <a:latin typeface="Segoe UI" panose="020B0502040204020203" pitchFamily="34" charset="0"/>
              </a:rPr>
              <a:t>couple of highlights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 from discussion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44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LGT website refreshed recently</a:t>
            </a:r>
          </a:p>
          <a:p>
            <a:r>
              <a:rPr lang="en-US" dirty="0"/>
              <a:t>Annual celebration and AGM last week – Annual Report 2025 &amp; new 2026 – 2029 strategy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9E144-06DE-3166-DE34-177DCB97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DF51A-56D4-9009-1E9C-D88A89E19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29A44-26C9-3C71-D788-9C73E59F8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Before we talk about leadership or voice, we have to talk about </a:t>
            </a:r>
            <a:r>
              <a:rPr lang="en-US" b="1" dirty="0"/>
              <a:t>safety and belonging</a:t>
            </a:r>
            <a:r>
              <a:rPr lang="en-US" dirty="0"/>
              <a:t>. Young people can’t lead if they don’t feel grounded, respected, or safe in the space we’re creating for them.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This isn’t just good practice — it’s a </a:t>
            </a:r>
            <a:r>
              <a:rPr lang="en-US" b="1" dirty="0"/>
              <a:t>rights issue</a:t>
            </a:r>
            <a:r>
              <a:rPr lang="en-US" dirty="0"/>
              <a:t>. Young people have the right to be heard and taken seriously, not only when it’s convenient. Their views should shape decisions, not just be “collected”.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 big part of this is being </a:t>
            </a:r>
            <a:r>
              <a:rPr lang="en-US" b="1" dirty="0"/>
              <a:t>culturally competent</a:t>
            </a:r>
            <a:r>
              <a:rPr lang="en-US" dirty="0"/>
              <a:t>. That means paying attention to each young person’s background — their community, culture, family expectations, special needs, learning support, lived experiences — all the things that shape how safe they feel.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When a young person feels seen and understood, their confidence grows naturally. Belonging is not a “nice touch” — it’s the foundation that makes empowerment possible.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And we know from research that sometimes </a:t>
            </a:r>
            <a:r>
              <a:rPr lang="en-US" b="1" dirty="0"/>
              <a:t>visibility can feel unsafe</a:t>
            </a:r>
            <a:r>
              <a:rPr lang="en-US" dirty="0"/>
              <a:t>. Many avoid being publicly identified to protect themselves from discrimination. So offering anonymity and choice isn’t a barrier — it’s empowering.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Our job is simple: </a:t>
            </a:r>
            <a:r>
              <a:rPr lang="en-US" b="1" dirty="0"/>
              <a:t>belonging first</a:t>
            </a:r>
            <a:r>
              <a:rPr lang="en-US" dirty="0"/>
              <a:t>. When young people feel secure, then they can take risks, try something new, speak up, and step into leadership.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C9099-FCEF-458C-FAC2-17BBB30C7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A1683-5D78-12BF-56B6-CB3095905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A4502-6079-5D44-BCAC-8539EF833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D0B84-CD45-4920-898A-AD56DED0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Leadership doesn’t just appear by magic — it needs </a:t>
            </a:r>
            <a:r>
              <a:rPr lang="en-US" b="1" dirty="0"/>
              <a:t>structure and support</a:t>
            </a:r>
            <a:r>
              <a:rPr lang="en-US" dirty="0"/>
              <a:t>. Young people step into leadership when the expectations are clear and when they know an adult is nearby to guide them, not control them.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One of the strongest routes into leadership is through </a:t>
            </a:r>
            <a:r>
              <a:rPr lang="en-US" b="1" dirty="0"/>
              <a:t>lived experience and peer support</a:t>
            </a:r>
            <a:r>
              <a:rPr lang="en-US" dirty="0"/>
              <a:t>. Young people often trust their peers more, and peer‑led roles can build confidence quickly when supported well.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We also need to think beyond traditional roles. Leadership can be welcoming a new person, co‑facilitating an activity, supporting a project, or taking responsibility for a small task.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b="1" dirty="0"/>
              <a:t>Co‑design</a:t>
            </a:r>
            <a:r>
              <a:rPr lang="en-US" dirty="0"/>
              <a:t> is another powerful route. Instead of asking for feedback at the end, we involve young people in shaping how things work from the start.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And importantly, </a:t>
            </a:r>
            <a:r>
              <a:rPr lang="en-US" b="1" dirty="0"/>
              <a:t>leadership shouldn’t require being public</a:t>
            </a:r>
            <a:r>
              <a:rPr lang="en-US" dirty="0"/>
              <a:t>. Not all young people want their name, face or personal story shared. We need to offer routes where they can lead quietly, privately, or behind the scenes. That still counts — and sometimes it’s the safest and most meaningful path.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Adults never fully step back — we hold the scaffolding. We help young people try things out, make mistakes safely, and build confidence over time.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D181C-E8F4-0D5B-FBE0-BB6893758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4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4C4AD-6FBE-FFC3-10F3-9BD5D92B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7F6E9-D21E-6E00-496A-418F923E3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290DB-DD37-6870-8E42-7E5A1B8E8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 strong voice starts with understanding your </a:t>
            </a:r>
            <a:r>
              <a:rPr lang="en-US" b="1" dirty="0"/>
              <a:t>rights</a:t>
            </a:r>
            <a:r>
              <a:rPr lang="en-US" dirty="0"/>
              <a:t>. Young people can’t advocate for themselves if they don’t know what they’re entitled to, especially if they’ve experienced services that didn’t treat them fairly.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Confidence grows through </a:t>
            </a:r>
            <a:r>
              <a:rPr lang="en-US" b="1" dirty="0"/>
              <a:t>practice</a:t>
            </a:r>
            <a:r>
              <a:rPr lang="en-US" dirty="0"/>
              <a:t>, not pressure. Start small — low‑risk moments where young people can try out their voice — and gradually build toward higher‑stakes situations, always with an adult alongside them.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And we need to be honest: </a:t>
            </a:r>
            <a:r>
              <a:rPr lang="en-US" b="1" dirty="0"/>
              <a:t>safety is essential</a:t>
            </a:r>
            <a:r>
              <a:rPr lang="en-US" dirty="0"/>
              <a:t>. Bullying, discrimination and trauma silence young people quicker than anything else. If the environment doesn’t feel safe, their voice disappears.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This is why </a:t>
            </a:r>
            <a:r>
              <a:rPr lang="en-US" b="1" dirty="0"/>
              <a:t>trauma‑aware and anti‑bullying approaches</a:t>
            </a:r>
            <a:r>
              <a:rPr lang="en-US" dirty="0"/>
              <a:t> matter. They’re not add‑ons; they’re the conditions that make youth voice possible.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Our role is to create spaces where young people feel able to express themselves without fear of being punished, judged, exposed or put at risk.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When that safety is in place, empowerment becomes a protective factor — it helps young people move through challenges with more confidence.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endParaRPr lang="en-US" dirty="0"/>
          </a:p>
          <a:p>
            <a:pPr marL="177416" indent="-17741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D16E-E9A4-85EF-2255-8B489D7C2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12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EBC6-9032-BD3C-19F6-6DD5DEDA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04A8F3-75B0-5939-78AE-34EB8893F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6AF0C-2640-A222-F003-B6970A07A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We can’t talk about empowerment without naming the </a:t>
            </a:r>
            <a:r>
              <a:rPr lang="en-US" b="1" dirty="0"/>
              <a:t>real barriers</a:t>
            </a:r>
            <a:r>
              <a:rPr lang="en-US" dirty="0"/>
              <a:t> young people face.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First, </a:t>
            </a:r>
            <a:r>
              <a:rPr lang="en-US" b="1" dirty="0"/>
              <a:t>education exclusion</a:t>
            </a:r>
            <a:r>
              <a:rPr lang="en-US" dirty="0"/>
              <a:t>. For GRT young people — exclusion rates are disproportionately high, and experiences of prejudice in school are well documented. This affects confidence, trust and long‑term engagement.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Second, </a:t>
            </a:r>
            <a:r>
              <a:rPr lang="en-US" b="1" dirty="0"/>
              <a:t>digital exclusion</a:t>
            </a:r>
            <a:r>
              <a:rPr lang="en-US" dirty="0"/>
              <a:t>. Many families don’t have reliable devices, data or Wi‑Fi. That directly impacts learning, communication, job opportunities and participation in youth activities.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Third, </a:t>
            </a:r>
            <a:r>
              <a:rPr lang="en-US" b="1" dirty="0"/>
              <a:t>housing and income instability</a:t>
            </a:r>
            <a:r>
              <a:rPr lang="en-US" dirty="0"/>
              <a:t>. When a young person is dealing with unstable accommodation or financial pressure at home, leadership opportunities understandably fall to the bottom of the list.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On top of this, young people often encounter </a:t>
            </a:r>
            <a:r>
              <a:rPr lang="en-US" b="1" dirty="0"/>
              <a:t>services that are inconsistent or discriminatory</a:t>
            </a:r>
            <a:r>
              <a:rPr lang="en-US" dirty="0"/>
              <a:t>, which can make them wary of engaging or speaking up.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The key point is this: none of these barriers are the young person’s fault.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Empowerment work means designing around these realities — offering privacy options, flexible participation, travel support, device or data help, and routes into involvement that don’t add pressure.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Once basic stability and safety are in place, young people can engage and lead with far more confidence.</a:t>
            </a:r>
          </a:p>
          <a:p>
            <a:pPr fontAlgn="t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222EA-07CA-4F83-3ECE-A6151FD65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5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Empowerment isn’t abstract — it’s incredibly </a:t>
            </a:r>
            <a:r>
              <a:rPr lang="en-US" b="1" dirty="0"/>
              <a:t>practical</a:t>
            </a:r>
            <a:r>
              <a:rPr lang="en-US" dirty="0"/>
              <a:t>. It helps young people navigate systems: school, healthcare, housing, appointments, decision‑making. It gives them the tools to advocate for themselves.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As young people gain agency, their </a:t>
            </a:r>
            <a:r>
              <a:rPr lang="en-US" b="1" dirty="0"/>
              <a:t>wellbeing improves</a:t>
            </a:r>
            <a:r>
              <a:rPr lang="en-US" dirty="0"/>
              <a:t>. When they feel they have some influence over what happens to them, anxiety decreases and motivation increases.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Empowerment builds </a:t>
            </a:r>
            <a:r>
              <a:rPr lang="en-US" b="1" dirty="0"/>
              <a:t>resilience and long‑term capacity</a:t>
            </a:r>
            <a:r>
              <a:rPr lang="en-US" dirty="0"/>
              <a:t>. Young people learn problem‑solving, confidence, communication — skills they carry into adulthood.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And globally, the message is consistent: meaningful participation — not tokenism — leads to better outcomes. When young people see their input actually shapes decisions, their trust grows, their confidence rises, and they feel genuinely valued.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This is why empowerment isn’t a “nice extra” — it’s core to wellbeing and life chances.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C66DB-C58A-DB03-4577-FA62CF83B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03228-95AA-933E-2965-7677594C9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724F39-8999-8D9B-AD0F-CEAEE7B15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Many young people don’t feel connected to traditional politics or formal advocacy — but they absolutely care about the issues that affect them.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Research shows they’re more likely to engage in </a:t>
            </a:r>
            <a:r>
              <a:rPr lang="en-US" b="1" dirty="0"/>
              <a:t>informal activism</a:t>
            </a:r>
            <a:r>
              <a:rPr lang="en-US" dirty="0"/>
              <a:t>: small everyday actions, digital </a:t>
            </a:r>
            <a:r>
              <a:rPr lang="en-US" dirty="0" err="1"/>
              <a:t>organising</a:t>
            </a:r>
            <a:r>
              <a:rPr lang="en-US" dirty="0"/>
              <a:t>, creative expression, or speaking up in their own communities.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These routes feel more natural, accessible and meaningful than attending formal committees or councils.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Our role is to </a:t>
            </a:r>
            <a:r>
              <a:rPr lang="en-US" b="1" dirty="0"/>
              <a:t>meet young people where they are</a:t>
            </a:r>
            <a:r>
              <a:rPr lang="en-US" dirty="0"/>
              <a:t>, not where we think they should be.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That means offering </a:t>
            </a:r>
            <a:r>
              <a:rPr lang="en-US" b="1" dirty="0"/>
              <a:t>multiple entry points</a:t>
            </a:r>
            <a:r>
              <a:rPr lang="en-US" dirty="0"/>
              <a:t> into influence: creative projects, behind‑the‑scenes roles, quick tasks, digital contributions, or private involvement.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When leadership options are flexible and varied, more young people can say “yes” — including those who prefer not to be visible or who face stigma or safety concerns.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1076B-773E-E37E-D5A8-1833CDB5B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1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9B70E-441D-F8EB-215F-19A67D059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DB0FA5-BB4D-B52F-F7D6-22F289D4B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E9112-88D4-9961-BE02-8A213ADEF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Meaningful youth participation is about </a:t>
            </a:r>
            <a:r>
              <a:rPr lang="en-US" b="1" dirty="0"/>
              <a:t>sharing power</a:t>
            </a:r>
            <a:r>
              <a:rPr lang="en-US" dirty="0"/>
              <a:t>, not just inviting young people into the room.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Young people can spot tokenism instantly — if their attendance is symbolic or decisions are predetermined, trust disappears.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True participation means giving young people </a:t>
            </a:r>
            <a:r>
              <a:rPr lang="en-US" b="1" dirty="0"/>
              <a:t>real influence</a:t>
            </a:r>
            <a:r>
              <a:rPr lang="en-US" dirty="0"/>
              <a:t>: co‑decision roles, shaping priorities, co‑facilitating sessions, being involved in hiring, or contributing to </a:t>
            </a:r>
            <a:r>
              <a:rPr lang="en-US" dirty="0" err="1"/>
              <a:t>programme</a:t>
            </a:r>
            <a:r>
              <a:rPr lang="en-US" dirty="0"/>
              <a:t> design.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These roles aren’t “nice extras” — they’re how we show young people that their voice genuinely matters. </a:t>
            </a:r>
          </a:p>
          <a:p>
            <a:pPr marL="177416" indent="-177416" fontAlgn="t">
              <a:buFont typeface="Arial" panose="020B0604020202020204" pitchFamily="34" charset="0"/>
              <a:buChar char="•"/>
            </a:pPr>
            <a:r>
              <a:rPr lang="en-US" dirty="0"/>
              <a:t>When young people see their ideas shape real decisions, their confidence and sense of belonging grow. Trust builds. And trust is what unlocks deeper leadership.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3D39F-D050-2D70-A36D-4651348AD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0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F687-EFD4-D840-6FB5-D50F67FA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981BAC1D-5823-C0B1-A976-5B1FC317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88525"/>
            <a:ext cx="6974543" cy="1308838"/>
          </a:xfrm>
        </p:spPr>
        <p:txBody>
          <a:bodyPr>
            <a:normAutofit/>
          </a:bodyPr>
          <a:lstStyle/>
          <a:p>
            <a:r>
              <a:rPr lang="en-US" sz="3800" dirty="0"/>
              <a:t>Enabling</a:t>
            </a:r>
            <a:br>
              <a:rPr lang="en-US" sz="3800" dirty="0"/>
            </a:br>
            <a:r>
              <a:rPr lang="en-US" sz="3800" dirty="0"/>
              <a:t>Youth Voice &amp; Leadership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A99261B0-DA8E-56F8-B904-68E5AB3A4A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06372" y="3854774"/>
            <a:ext cx="4802735" cy="6081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Mini Ravi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Programme Lead – Bright Futures</a:t>
            </a:r>
          </a:p>
        </p:txBody>
      </p:sp>
      <p:pic>
        <p:nvPicPr>
          <p:cNvPr id="20" name="Picture Placeholder 19" descr="Child with bicycle">
            <a:extLst>
              <a:ext uri="{FF2B5EF4-FFF2-40B4-BE49-F238E27FC236}">
                <a16:creationId xmlns:a16="http://schemas.microsoft.com/office/drawing/2014/main" id="{26727CC8-EBE8-7366-5886-5FEAB4D5DC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51" r="12151"/>
          <a:stretch/>
        </p:blipFill>
        <p:spPr>
          <a:xfrm>
            <a:off x="6478588" y="920750"/>
            <a:ext cx="5713412" cy="5029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7298D-F032-E062-4BF7-BF55CAE01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05" y="4543920"/>
            <a:ext cx="1730191" cy="979881"/>
          </a:xfrm>
          <a:prstGeom prst="rect">
            <a:avLst/>
          </a:prstGeom>
        </p:spPr>
      </p:pic>
      <p:sp>
        <p:nvSpPr>
          <p:cNvPr id="4" name="Content Placeholder 27">
            <a:extLst>
              <a:ext uri="{FF2B5EF4-FFF2-40B4-BE49-F238E27FC236}">
                <a16:creationId xmlns:a16="http://schemas.microsoft.com/office/drawing/2014/main" id="{7C50B7B6-68D0-4EA7-CFDC-7B52F0A716C8}"/>
              </a:ext>
            </a:extLst>
          </p:cNvPr>
          <p:cNvSpPr txBox="1">
            <a:spLocks/>
          </p:cNvSpPr>
          <p:nvPr/>
        </p:nvSpPr>
        <p:spPr>
          <a:xfrm>
            <a:off x="1006372" y="1656020"/>
            <a:ext cx="4802735" cy="532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doni MT (Headings)"/>
              </a:rPr>
              <a:t>Moving for Change Youth Forum |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(Headings)"/>
                <a:ea typeface="+mj-ea"/>
                <a:cs typeface="+mj-cs"/>
              </a:rPr>
              <a:t>03.02.2026</a:t>
            </a:r>
          </a:p>
        </p:txBody>
      </p:sp>
    </p:spTree>
    <p:extLst>
      <p:ext uri="{BB962C8B-B14F-4D97-AF65-F5344CB8AC3E}">
        <p14:creationId xmlns:p14="http://schemas.microsoft.com/office/powerpoint/2010/main" val="343296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B5244AC-D906-A60B-5023-D0289CF4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638429"/>
            <a:ext cx="10515600" cy="15315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Share Experiences. Explore Ideas. Identify Solutions. </a:t>
            </a:r>
          </a:p>
        </p:txBody>
      </p:sp>
      <p:pic>
        <p:nvPicPr>
          <p:cNvPr id="22" name="Picture Placeholder 21" descr="Five square speech bubbles in color">
            <a:extLst>
              <a:ext uri="{FF2B5EF4-FFF2-40B4-BE49-F238E27FC236}">
                <a16:creationId xmlns:a16="http://schemas.microsoft.com/office/drawing/2014/main" id="{0333AC2F-0501-ECB9-F8A0-289B12ADFB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/>
        </p:blipFill>
        <p:spPr>
          <a:xfrm>
            <a:off x="929640" y="2563654"/>
            <a:ext cx="3108959" cy="2850053"/>
          </a:xfrm>
          <a:noFill/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B9DBD4C-181E-6FFE-5F19-FCC72750D961}"/>
              </a:ext>
            </a:extLst>
          </p:cNvPr>
          <p:cNvSpPr txBox="1">
            <a:spLocks/>
          </p:cNvSpPr>
          <p:nvPr/>
        </p:nvSpPr>
        <p:spPr>
          <a:xfrm>
            <a:off x="4438650" y="2153285"/>
            <a:ext cx="7139940" cy="3967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Where do YP feel unsafe to speak openly? How can we change that?</a:t>
            </a:r>
          </a:p>
          <a:p>
            <a:pPr marL="22860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What small youth leadership roles can fit your reality and resources?</a:t>
            </a:r>
            <a:endParaRPr lang="en-US" dirty="0"/>
          </a:p>
          <a:p>
            <a:pPr marL="22860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How to encourage everyday activism for themselves or their community? </a:t>
            </a:r>
          </a:p>
          <a:p>
            <a:pPr marL="22860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How are youth voices involved in designing your youth work/</a:t>
            </a:r>
            <a:r>
              <a:rPr lang="en-US" b="1" dirty="0" err="1"/>
              <a:t>programme</a:t>
            </a:r>
            <a:r>
              <a:rPr lang="en-US" b="1" dirty="0"/>
              <a:t>? How can you develop that?</a:t>
            </a:r>
          </a:p>
          <a:p>
            <a:pPr marL="228600" lvl="1">
              <a:spcBef>
                <a:spcPts val="1000"/>
              </a:spcBef>
              <a:spcAft>
                <a:spcPts val="1200"/>
              </a:spcAft>
            </a:pPr>
            <a:r>
              <a:rPr lang="en-US" sz="2000" b="1" dirty="0"/>
              <a:t>What barrier can be removed immediately? How?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8CC2E-BB8C-CF5A-C460-C662927C0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5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903" y="1130300"/>
            <a:ext cx="4572000" cy="16256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73B74-084F-BF61-8CC0-ACE6F8B0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939" y="1239921"/>
            <a:ext cx="4378158" cy="4378158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6489E32-4015-3256-DEBD-94A0F5155E23}"/>
              </a:ext>
            </a:extLst>
          </p:cNvPr>
          <p:cNvSpPr txBox="1">
            <a:spLocks/>
          </p:cNvSpPr>
          <p:nvPr/>
        </p:nvSpPr>
        <p:spPr>
          <a:xfrm>
            <a:off x="902903" y="2755900"/>
            <a:ext cx="5461000" cy="263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Aft>
                <a:spcPts val="1200"/>
              </a:spcAft>
            </a:pPr>
            <a:r>
              <a:rPr lang="en-US" sz="2500" b="1" dirty="0"/>
              <a:t>Mini Ravi | LGT Bright Futures 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500" dirty="0"/>
              <a:t>07887 764682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500" dirty="0"/>
              <a:t>youth@londongandt.org.uk</a:t>
            </a:r>
          </a:p>
          <a:p>
            <a:pPr algn="l">
              <a:lnSpc>
                <a:spcPct val="95000"/>
              </a:lnSpc>
              <a:spcAft>
                <a:spcPts val="1200"/>
              </a:spcAft>
            </a:pPr>
            <a:r>
              <a:rPr lang="en-GB" sz="2500" dirty="0"/>
              <a:t>www.londongypsiesandtravellers.org.uk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1061720"/>
            <a:ext cx="4572000" cy="3368040"/>
          </a:xfrm>
        </p:spPr>
        <p:txBody>
          <a:bodyPr anchor="ctr">
            <a:normAutofit/>
          </a:bodyPr>
          <a:lstStyle/>
          <a:p>
            <a:r>
              <a:rPr lang="en-US" dirty="0"/>
              <a:t>What are we </a:t>
            </a:r>
            <a:br>
              <a:rPr lang="en-US" dirty="0"/>
            </a:br>
            <a:r>
              <a:rPr lang="en-US" dirty="0"/>
              <a:t>talking about?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6200" y="1744980"/>
            <a:ext cx="6807200" cy="3368040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500" dirty="0"/>
              <a:t>What do we mean by empowerment?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500" dirty="0"/>
              <a:t>What does youth voice and leadership look like?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500" dirty="0"/>
              <a:t>What are the barriers?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500" dirty="0"/>
              <a:t>How is this important?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500" dirty="0"/>
              <a:t>What are we doing about this?</a:t>
            </a:r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C10DC-CBB1-CEA9-965E-7F1CE14F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7AFD35-A194-2D96-DE81-799649A8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9" y="914400"/>
            <a:ext cx="4798858" cy="2235201"/>
          </a:xfrm>
        </p:spPr>
        <p:txBody>
          <a:bodyPr/>
          <a:lstStyle/>
          <a:p>
            <a:r>
              <a:rPr lang="en-US" dirty="0"/>
              <a:t>Identity &amp; Belonging</a:t>
            </a:r>
          </a:p>
        </p:txBody>
      </p:sp>
      <p:pic>
        <p:nvPicPr>
          <p:cNvPr id="21" name="Picture Placeholder 20" descr="Paper chain people and their shadows">
            <a:extLst>
              <a:ext uri="{FF2B5EF4-FFF2-40B4-BE49-F238E27FC236}">
                <a16:creationId xmlns:a16="http://schemas.microsoft.com/office/drawing/2014/main" id="{2DAB0BC8-F4D1-6D8F-5259-F6155D4A72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32" r="12132"/>
          <a:stretch/>
        </p:blipFill>
        <p:spPr>
          <a:xfrm>
            <a:off x="0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CA40CB9-2C28-36F3-D225-7DC3F450366E}"/>
              </a:ext>
            </a:extLst>
          </p:cNvPr>
          <p:cNvSpPr txBox="1">
            <a:spLocks/>
          </p:cNvSpPr>
          <p:nvPr/>
        </p:nvSpPr>
        <p:spPr>
          <a:xfrm>
            <a:off x="6478589" y="2768600"/>
            <a:ext cx="5034594" cy="271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noProof="1"/>
              <a:t>Safety, trust and belonging first; leadership follows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noProof="1"/>
              <a:t>Rights-based, culturally competent youth work</a:t>
            </a:r>
          </a:p>
        </p:txBody>
      </p:sp>
    </p:spTree>
    <p:extLst>
      <p:ext uri="{BB962C8B-B14F-4D97-AF65-F5344CB8AC3E}">
        <p14:creationId xmlns:p14="http://schemas.microsoft.com/office/powerpoint/2010/main" val="14112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1F287-C595-8AF9-A830-DFE1409D4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EAACD29-AA5D-9485-3CE5-D69D4F55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9" y="1193799"/>
            <a:ext cx="4798858" cy="2235201"/>
          </a:xfrm>
        </p:spPr>
        <p:txBody>
          <a:bodyPr/>
          <a:lstStyle/>
          <a:p>
            <a:r>
              <a:rPr lang="en-US" dirty="0"/>
              <a:t>Equipping YP to Lead</a:t>
            </a:r>
          </a:p>
        </p:txBody>
      </p:sp>
      <p:pic>
        <p:nvPicPr>
          <p:cNvPr id="21" name="Picture Placeholder 20" descr="Hand with red strings">
            <a:extLst>
              <a:ext uri="{FF2B5EF4-FFF2-40B4-BE49-F238E27FC236}">
                <a16:creationId xmlns:a16="http://schemas.microsoft.com/office/drawing/2014/main" id="{6E97C3E8-4DE1-7B57-7652-E37E28C001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32" r="12132"/>
          <a:stretch/>
        </p:blipFill>
        <p:spPr>
          <a:xfrm>
            <a:off x="-1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9E46FF7-86C1-E018-0DD2-99217ABDE7D0}"/>
              </a:ext>
            </a:extLst>
          </p:cNvPr>
          <p:cNvSpPr txBox="1">
            <a:spLocks/>
          </p:cNvSpPr>
          <p:nvPr/>
        </p:nvSpPr>
        <p:spPr>
          <a:xfrm>
            <a:off x="6478589" y="3258725"/>
            <a:ext cx="5034594" cy="2075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Structured &amp; Supported by Trusted Adults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Choice &amp; Pathways of Visibility</a:t>
            </a:r>
          </a:p>
        </p:txBody>
      </p:sp>
    </p:spTree>
    <p:extLst>
      <p:ext uri="{BB962C8B-B14F-4D97-AF65-F5344CB8AC3E}">
        <p14:creationId xmlns:p14="http://schemas.microsoft.com/office/powerpoint/2010/main" val="401144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F5806-3A81-C174-BC0A-D5A8F302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B9C74E-7E5E-4DB9-185A-CC499AD2A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8" y="1193799"/>
            <a:ext cx="4798858" cy="2235201"/>
          </a:xfrm>
        </p:spPr>
        <p:txBody>
          <a:bodyPr/>
          <a:lstStyle/>
          <a:p>
            <a:r>
              <a:rPr lang="en-US" dirty="0"/>
              <a:t>Building Voice &amp; Confidence</a:t>
            </a:r>
          </a:p>
        </p:txBody>
      </p:sp>
      <p:pic>
        <p:nvPicPr>
          <p:cNvPr id="21" name="Picture Placeholder 20" descr="Person jumping">
            <a:extLst>
              <a:ext uri="{FF2B5EF4-FFF2-40B4-BE49-F238E27FC236}">
                <a16:creationId xmlns:a16="http://schemas.microsoft.com/office/drawing/2014/main" id="{943C26DE-58D7-8087-C84A-0148FAE4FC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519" t="17843" r="19195"/>
          <a:stretch>
            <a:fillRect/>
          </a:stretch>
        </p:blipFill>
        <p:spPr>
          <a:xfrm>
            <a:off x="-1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1CF3369-7125-0767-3227-C92539C9B36F}"/>
              </a:ext>
            </a:extLst>
          </p:cNvPr>
          <p:cNvSpPr txBox="1">
            <a:spLocks/>
          </p:cNvSpPr>
          <p:nvPr/>
        </p:nvSpPr>
        <p:spPr>
          <a:xfrm>
            <a:off x="6478588" y="3030125"/>
            <a:ext cx="5319711" cy="263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Understanding Rights; Building Skills 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Safety is prerequisite</a:t>
            </a:r>
          </a:p>
        </p:txBody>
      </p:sp>
      <p:pic>
        <p:nvPicPr>
          <p:cNvPr id="2" name="Picture Placeholder 20" descr="Child riding on adult's shoulders">
            <a:extLst>
              <a:ext uri="{FF2B5EF4-FFF2-40B4-BE49-F238E27FC236}">
                <a16:creationId xmlns:a16="http://schemas.microsoft.com/office/drawing/2014/main" id="{89FA3CD3-DF50-D24D-262C-EB47F6ECB9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48" r="21526"/>
          <a:stretch>
            <a:fillRect/>
          </a:stretch>
        </p:blipFill>
        <p:spPr>
          <a:xfrm>
            <a:off x="0" y="914400"/>
            <a:ext cx="57134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1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F7D1E-CDCA-5FDA-6C30-D54063954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169218-F4D4-6EA5-A3D0-ED3EE61B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9" y="1193799"/>
            <a:ext cx="4798858" cy="2235201"/>
          </a:xfrm>
        </p:spPr>
        <p:txBody>
          <a:bodyPr/>
          <a:lstStyle/>
          <a:p>
            <a:r>
              <a:rPr lang="en-US" dirty="0"/>
              <a:t>Systemic Barriers</a:t>
            </a:r>
          </a:p>
        </p:txBody>
      </p:sp>
      <p:pic>
        <p:nvPicPr>
          <p:cNvPr id="21" name="Picture Placeholder 20" descr="Person standing in front of gap in wall">
            <a:extLst>
              <a:ext uri="{FF2B5EF4-FFF2-40B4-BE49-F238E27FC236}">
                <a16:creationId xmlns:a16="http://schemas.microsoft.com/office/drawing/2014/main" id="{BB9D944B-9582-DCD5-CDB5-B9345C5ABA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548" r="12548"/>
          <a:stretch/>
        </p:blipFill>
        <p:spPr>
          <a:xfrm>
            <a:off x="0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7191CD58-9C3B-1E5F-CB70-10035614636A}"/>
              </a:ext>
            </a:extLst>
          </p:cNvPr>
          <p:cNvSpPr txBox="1">
            <a:spLocks/>
          </p:cNvSpPr>
          <p:nvPr/>
        </p:nvSpPr>
        <p:spPr>
          <a:xfrm>
            <a:off x="6478589" y="3030125"/>
            <a:ext cx="5034594" cy="263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Education Exclusion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Housing &amp; Income Insecurity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Discriminatory Services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268285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04888D-B78B-26F5-9075-CDA3C673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9" y="1193799"/>
            <a:ext cx="4798858" cy="2235201"/>
          </a:xfrm>
        </p:spPr>
        <p:txBody>
          <a:bodyPr/>
          <a:lstStyle/>
          <a:p>
            <a:r>
              <a:rPr lang="en-US" dirty="0"/>
              <a:t>Why It Matters</a:t>
            </a:r>
          </a:p>
        </p:txBody>
      </p:sp>
      <p:pic>
        <p:nvPicPr>
          <p:cNvPr id="21" name="Picture Placeholder 20" descr="Many hands raising thumbs up">
            <a:extLst>
              <a:ext uri="{FF2B5EF4-FFF2-40B4-BE49-F238E27FC236}">
                <a16:creationId xmlns:a16="http://schemas.microsoft.com/office/drawing/2014/main" id="{6B3187BD-B790-DE63-0B54-F9E459DC31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947" t="19105" r="22095" b="406"/>
          <a:stretch>
            <a:fillRect/>
          </a:stretch>
        </p:blipFill>
        <p:spPr>
          <a:xfrm>
            <a:off x="0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C2D10609-06C0-DCDE-26CD-F25073DE72AF}"/>
              </a:ext>
            </a:extLst>
          </p:cNvPr>
          <p:cNvSpPr txBox="1">
            <a:spLocks/>
          </p:cNvSpPr>
          <p:nvPr/>
        </p:nvSpPr>
        <p:spPr>
          <a:xfrm>
            <a:off x="6478589" y="2654300"/>
            <a:ext cx="5034594" cy="263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Helps navigation of systems 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Builds resilience and agency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Supports wellbeing</a:t>
            </a:r>
          </a:p>
        </p:txBody>
      </p:sp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64677-959D-7254-0AA9-A619DBA0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AB206A-8A5B-2B46-615E-13843D5D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9" y="1193799"/>
            <a:ext cx="4798858" cy="2235201"/>
          </a:xfrm>
        </p:spPr>
        <p:txBody>
          <a:bodyPr/>
          <a:lstStyle/>
          <a:p>
            <a:r>
              <a:rPr lang="en-US" dirty="0"/>
              <a:t>Reflect How YP Engage</a:t>
            </a:r>
          </a:p>
        </p:txBody>
      </p:sp>
      <p:pic>
        <p:nvPicPr>
          <p:cNvPr id="21" name="Picture Placeholder 20" descr="People playing jigsaw puzzle">
            <a:extLst>
              <a:ext uri="{FF2B5EF4-FFF2-40B4-BE49-F238E27FC236}">
                <a16:creationId xmlns:a16="http://schemas.microsoft.com/office/drawing/2014/main" id="{CBBC338A-5686-3FE4-0B32-EF782A90FF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024" t="16533" r="19282" b="16533"/>
          <a:stretch>
            <a:fillRect/>
          </a:stretch>
        </p:blipFill>
        <p:spPr>
          <a:xfrm>
            <a:off x="-1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76DBFF4E-55E5-423E-F3A3-C10AEA1CC333}"/>
              </a:ext>
            </a:extLst>
          </p:cNvPr>
          <p:cNvSpPr txBox="1">
            <a:spLocks/>
          </p:cNvSpPr>
          <p:nvPr/>
        </p:nvSpPr>
        <p:spPr>
          <a:xfrm>
            <a:off x="6478589" y="3030125"/>
            <a:ext cx="5034594" cy="263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Informal activism versus            formal advocacy / politics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Flexible, creative, accessible routes</a:t>
            </a:r>
          </a:p>
        </p:txBody>
      </p:sp>
    </p:spTree>
    <p:extLst>
      <p:ext uri="{BB962C8B-B14F-4D97-AF65-F5344CB8AC3E}">
        <p14:creationId xmlns:p14="http://schemas.microsoft.com/office/powerpoint/2010/main" val="3684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B88E-A8DC-70E2-0897-D2832EF45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68961F-BD83-F0F9-DAB8-9D6FCFF9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9" y="1193799"/>
            <a:ext cx="4798858" cy="2235201"/>
          </a:xfrm>
        </p:spPr>
        <p:txBody>
          <a:bodyPr/>
          <a:lstStyle/>
          <a:p>
            <a:r>
              <a:rPr lang="en-US" dirty="0"/>
              <a:t>Meaningful Participation</a:t>
            </a:r>
          </a:p>
        </p:txBody>
      </p:sp>
      <p:pic>
        <p:nvPicPr>
          <p:cNvPr id="21" name="Picture Placeholder 20" descr="Hand holding a sapling">
            <a:extLst>
              <a:ext uri="{FF2B5EF4-FFF2-40B4-BE49-F238E27FC236}">
                <a16:creationId xmlns:a16="http://schemas.microsoft.com/office/drawing/2014/main" id="{DA48D1A4-ACB6-0557-9AE5-20E98E751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32" r="12132"/>
          <a:stretch/>
        </p:blipFill>
        <p:spPr>
          <a:xfrm>
            <a:off x="0" y="914400"/>
            <a:ext cx="5713413" cy="5029200"/>
          </a:xfr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2CAEFDB-88A7-DA53-D760-7C2A65BB915A}"/>
              </a:ext>
            </a:extLst>
          </p:cNvPr>
          <p:cNvSpPr txBox="1">
            <a:spLocks/>
          </p:cNvSpPr>
          <p:nvPr/>
        </p:nvSpPr>
        <p:spPr>
          <a:xfrm>
            <a:off x="6478589" y="3030125"/>
            <a:ext cx="5034594" cy="2634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Sharing Power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More Than Consultation</a:t>
            </a:r>
          </a:p>
          <a:p>
            <a:pPr marL="228600" indent="-228600" algn="l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Genuine Influence on Decisions</a:t>
            </a:r>
          </a:p>
        </p:txBody>
      </p:sp>
    </p:spTree>
    <p:extLst>
      <p:ext uri="{BB962C8B-B14F-4D97-AF65-F5344CB8AC3E}">
        <p14:creationId xmlns:p14="http://schemas.microsoft.com/office/powerpoint/2010/main" val="33394434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7CDA33-9251-49D0-A51A-7888AA3E0635}">
  <ds:schemaRefs>
    <ds:schemaRef ds:uri="http://purl.org/dc/terms/"/>
    <ds:schemaRef ds:uri="http://schemas.microsoft.com/sharepoint/v3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71af3243-3dd4-4a8d-8c0d-dd76da1f02a5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230e9df3-be65-4c73-a93b-d1236ebd677e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0</TotalTime>
  <Words>1748</Words>
  <Application>Microsoft Office PowerPoint</Application>
  <PresentationFormat>Widescreen</PresentationFormat>
  <Paragraphs>109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Bodoni MT</vt:lpstr>
      <vt:lpstr>Bodoni MT (Headings)</vt:lpstr>
      <vt:lpstr>Calibri</vt:lpstr>
      <vt:lpstr>Segoe UI</vt:lpstr>
      <vt:lpstr>Source Sans Pro Light</vt:lpstr>
      <vt:lpstr>Custom</vt:lpstr>
      <vt:lpstr>Enabling Youth Voice &amp; Leadership</vt:lpstr>
      <vt:lpstr>What are we  talking about? </vt:lpstr>
      <vt:lpstr>Identity &amp; Belonging</vt:lpstr>
      <vt:lpstr>Equipping YP to Lead</vt:lpstr>
      <vt:lpstr>Building Voice &amp; Confidence</vt:lpstr>
      <vt:lpstr>Systemic Barriers</vt:lpstr>
      <vt:lpstr>Why It Matters</vt:lpstr>
      <vt:lpstr>Reflect How YP Engage</vt:lpstr>
      <vt:lpstr>Meaningful Participation</vt:lpstr>
      <vt:lpstr>Share Experiences. Explore Ideas. Identify Solutions.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Padmini Ravi</dc:creator>
  <cp:lastModifiedBy>Padmini Ravi</cp:lastModifiedBy>
  <cp:revision>9</cp:revision>
  <cp:lastPrinted>2026-02-02T17:28:21Z</cp:lastPrinted>
  <dcterms:created xsi:type="dcterms:W3CDTF">2026-02-02T10:57:10Z</dcterms:created>
  <dcterms:modified xsi:type="dcterms:W3CDTF">2026-02-02T18:00:01Z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